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65"/>
  </p:notesMasterIdLst>
  <p:handoutMasterIdLst>
    <p:handoutMasterId r:id="rId66"/>
  </p:handoutMasterIdLst>
  <p:sldIdLst>
    <p:sldId id="1045" r:id="rId2"/>
    <p:sldId id="1046" r:id="rId3"/>
    <p:sldId id="1047" r:id="rId4"/>
    <p:sldId id="1048" r:id="rId5"/>
    <p:sldId id="1049" r:id="rId6"/>
    <p:sldId id="1050" r:id="rId7"/>
    <p:sldId id="1051" r:id="rId8"/>
    <p:sldId id="1053" r:id="rId9"/>
    <p:sldId id="1054" r:id="rId10"/>
    <p:sldId id="1059" r:id="rId11"/>
    <p:sldId id="1060" r:id="rId12"/>
    <p:sldId id="1061" r:id="rId13"/>
    <p:sldId id="1062" r:id="rId14"/>
    <p:sldId id="1065" r:id="rId15"/>
    <p:sldId id="1103" r:id="rId16"/>
    <p:sldId id="1104" r:id="rId17"/>
    <p:sldId id="1105" r:id="rId18"/>
    <p:sldId id="1109" r:id="rId19"/>
    <p:sldId id="1110" r:id="rId20"/>
    <p:sldId id="1111" r:id="rId21"/>
    <p:sldId id="1112" r:id="rId22"/>
    <p:sldId id="1115" r:id="rId23"/>
    <p:sldId id="1116" r:id="rId24"/>
    <p:sldId id="1170" r:id="rId25"/>
    <p:sldId id="1167" r:id="rId26"/>
    <p:sldId id="1168" r:id="rId27"/>
    <p:sldId id="1121" r:id="rId28"/>
    <p:sldId id="1123" r:id="rId29"/>
    <p:sldId id="1124" r:id="rId30"/>
    <p:sldId id="1125" r:id="rId31"/>
    <p:sldId id="1126" r:id="rId32"/>
    <p:sldId id="1127" r:id="rId33"/>
    <p:sldId id="1128" r:id="rId34"/>
    <p:sldId id="1129" r:id="rId35"/>
    <p:sldId id="1130" r:id="rId36"/>
    <p:sldId id="1131" r:id="rId37"/>
    <p:sldId id="1132" r:id="rId38"/>
    <p:sldId id="1134" r:id="rId39"/>
    <p:sldId id="1135" r:id="rId40"/>
    <p:sldId id="1136" r:id="rId41"/>
    <p:sldId id="1137" r:id="rId42"/>
    <p:sldId id="1138" r:id="rId43"/>
    <p:sldId id="1139" r:id="rId44"/>
    <p:sldId id="1142" r:id="rId45"/>
    <p:sldId id="1143" r:id="rId46"/>
    <p:sldId id="1144" r:id="rId47"/>
    <p:sldId id="1145" r:id="rId48"/>
    <p:sldId id="1146" r:id="rId49"/>
    <p:sldId id="1147" r:id="rId50"/>
    <p:sldId id="1148" r:id="rId51"/>
    <p:sldId id="1149" r:id="rId52"/>
    <p:sldId id="1150" r:id="rId53"/>
    <p:sldId id="1151" r:id="rId54"/>
    <p:sldId id="1152" r:id="rId55"/>
    <p:sldId id="1153" r:id="rId56"/>
    <p:sldId id="1154" r:id="rId57"/>
    <p:sldId id="1156" r:id="rId58"/>
    <p:sldId id="1157" r:id="rId59"/>
    <p:sldId id="1158" r:id="rId60"/>
    <p:sldId id="1159" r:id="rId61"/>
    <p:sldId id="1160" r:id="rId62"/>
    <p:sldId id="1161" r:id="rId63"/>
    <p:sldId id="1166" r:id="rId64"/>
  </p:sldIdLst>
  <p:sldSz cx="9906000" cy="6858000" type="A4"/>
  <p:notesSz cx="7053263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F9F9F9"/>
    <a:srgbClr val="EEEEEF"/>
    <a:srgbClr val="F6F6F6"/>
    <a:srgbClr val="EDEDEF"/>
    <a:srgbClr val="F3F3F3"/>
    <a:srgbClr val="FEFEFE"/>
    <a:srgbClr val="FFFFFF"/>
    <a:srgbClr val="E3DBD0"/>
    <a:srgbClr val="E4D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1" autoAdjust="0"/>
    <p:restoredTop sz="87125" autoAdjust="0"/>
  </p:normalViewPr>
  <p:slideViewPr>
    <p:cSldViewPr>
      <p:cViewPr varScale="1">
        <p:scale>
          <a:sx n="91" d="100"/>
          <a:sy n="91" d="100"/>
        </p:scale>
        <p:origin x="204" y="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42" y="-78"/>
      </p:cViewPr>
      <p:guideLst>
        <p:guide orient="horz" pos="2932"/>
        <p:guide pos="22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144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603" y="1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491" y="4421528"/>
            <a:ext cx="5642285" cy="418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1582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b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603" y="8841582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b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fld id="{91E6FC2D-CCE5-48FF-AF79-69FDD5219E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8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1143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4828"/>
          </a:xfrm>
          <a:noFill/>
          <a:ln/>
        </p:spPr>
        <p:txBody>
          <a:bodyPr lIns="95916" tIns="47959" rIns="95916" bIns="47959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2040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0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0935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915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4828"/>
          </a:xfrm>
          <a:noFill/>
          <a:ln/>
        </p:spPr>
        <p:txBody>
          <a:bodyPr lIns="95916" tIns="47959" rIns="95916" bIns="47959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0369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722313"/>
            <a:ext cx="6427787" cy="4449762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916" tIns="47959" rIns="95916" bIns="47959"/>
          <a:lstStyle/>
          <a:p>
            <a:pPr eaLnBrk="1" hangingPunct="1"/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631645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4EF91D-A7AF-4CA9-9989-FA958D68D983}" type="slidenum">
              <a:rPr lang="en-US" altLang="en-US" sz="1300"/>
              <a:pPr eaLnBrk="1" hangingPunct="1"/>
              <a:t>51</a:t>
            </a:fld>
            <a:endParaRPr lang="en-US" altLang="en-US" sz="130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57275" y="719138"/>
            <a:ext cx="5202238" cy="360203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2475"/>
            <a:ext cx="5851525" cy="4319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438" tIns="49719" rIns="99438" bIns="49719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989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36538" indent="-236538" eaLnBrk="1" hangingPunct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08453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319" y="4759975"/>
            <a:ext cx="5049526" cy="4509798"/>
          </a:xfrm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69411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</p:spTree>
    <p:extLst>
      <p:ext uri="{BB962C8B-B14F-4D97-AF65-F5344CB8AC3E}">
        <p14:creationId xmlns:p14="http://schemas.microsoft.com/office/powerpoint/2010/main" val="2248220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</p:spTree>
    <p:extLst>
      <p:ext uri="{BB962C8B-B14F-4D97-AF65-F5344CB8AC3E}">
        <p14:creationId xmlns:p14="http://schemas.microsoft.com/office/powerpoint/2010/main" val="93380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82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3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4828"/>
          </a:xfrm>
          <a:noFill/>
          <a:ln/>
        </p:spPr>
        <p:txBody>
          <a:bodyPr lIns="95916" tIns="47959" rIns="95916" bIns="47959"/>
          <a:lstStyle/>
          <a:p>
            <a:pPr eaLnBrk="1" hangingPunct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2162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13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79B89-BBD4-489D-8E4D-365F3ED1A25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690563"/>
            <a:ext cx="5046663" cy="3494087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65A879-344E-46BC-A6AE-33EE4C9FF9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7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pt-BR" sz="1200"/>
              <a:t>Internal Audit AS 9120B, I/Rev.00 Copyright@Sentral Sistem Mei 2017</a:t>
            </a:r>
            <a:endParaRPr lang="en-US" sz="1200" dirty="0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3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45191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1532429" y="6248400"/>
            <a:ext cx="637268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Internal Audit AS 9120B, I/Rev.00 Copyright@Sentral Sistem Mei 2017</a:t>
            </a:r>
            <a:endParaRPr lang="id-ID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2359782" y="6381750"/>
            <a:ext cx="2310554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82412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1532429" y="6248400"/>
            <a:ext cx="637268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Internal Audit AS 9120B, I/Rev.00 Copyright@Sentral Sistem Mei 2017</a:t>
            </a:r>
            <a:endParaRPr lang="id-ID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2359782" y="6381750"/>
            <a:ext cx="2310554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7306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364100" y="274639"/>
            <a:ext cx="8046441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1212305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1463426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62752" y="1700214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62752" y="3989389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5439230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364100" y="1700213"/>
            <a:ext cx="8046441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227153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pt-BR"/>
              <a:t>Internal Audit AS 9120B, I/Rev.00 Copyright@Sentral Sistem Mei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pt-BR"/>
              <a:t>Internal Audit AS 9120B, I/Rev.00 Copyright@Sentral Sistem Mei 2017</a:t>
            </a:r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pt-BR"/>
              <a:t>Internal Audit AS 9120B, I/Rev.00 Copyright@Sentral Sistem Mei 2017</a:t>
            </a:r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d-ID" dirty="0"/>
              <a:t>Internal</a:t>
            </a:r>
            <a:r>
              <a:rPr lang="id-ID" baseline="0" dirty="0"/>
              <a:t> Audit AS 9120B:2016</a:t>
            </a:r>
            <a:r>
              <a:rPr lang="pt-BR" dirty="0"/>
              <a:t>/Rev 0</a:t>
            </a:r>
            <a:r>
              <a:rPr lang="id-ID" dirty="0"/>
              <a:t>0</a:t>
            </a:r>
            <a:r>
              <a:rPr lang="pt-BR" dirty="0"/>
              <a:t> © Copyright Sentral Sistem, </a:t>
            </a:r>
            <a:r>
              <a:rPr lang="id-ID" dirty="0"/>
              <a:t>Mei</a:t>
            </a:r>
            <a:r>
              <a:rPr lang="pt-BR" dirty="0"/>
              <a:t> 201</a:t>
            </a:r>
            <a:r>
              <a:rPr lang="id-ID" dirty="0"/>
              <a:t>7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234A4F0-2A49-4593-9B8A-C1D4D2ADF6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1758290-87E0-43AA-AEEF-3AFCC82027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DF7E4F2-D9F4-4366-9A4C-D2FEC8F07E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72480" y="6308729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Internal Audit AS 9120B, I/Rev.00 Copyright@Sentral Sistem Mei 2017</a:t>
            </a:r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74" r:id="rId2"/>
    <p:sldLayoutId id="2147484075" r:id="rId3"/>
    <p:sldLayoutId id="2147484076" r:id="rId4"/>
    <p:sldLayoutId id="2147484064" r:id="rId5"/>
    <p:sldLayoutId id="2147484065" r:id="rId6"/>
    <p:sldLayoutId id="2147484066" r:id="rId7"/>
    <p:sldLayoutId id="2147484067" r:id="rId8"/>
    <p:sldLayoutId id="2147484073" r:id="rId9"/>
    <p:sldLayoutId id="2147484068" r:id="rId10"/>
    <p:sldLayoutId id="2147484077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</p:sldLayoutIdLst>
  <p:transition spd="slow"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7.jpeg"/><Relationship Id="rId5" Type="http://schemas.openxmlformats.org/officeDocument/2006/relationships/image" Target="../media/image22.png"/><Relationship Id="rId10" Type="http://schemas.openxmlformats.org/officeDocument/2006/relationships/image" Target="../media/image26.jpeg"/><Relationship Id="rId4" Type="http://schemas.openxmlformats.org/officeDocument/2006/relationships/image" Target="../media/image21.jpe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64705" y="1916832"/>
            <a:ext cx="3156220" cy="1285885"/>
          </a:xfrm>
        </p:spPr>
        <p:txBody>
          <a:bodyPr/>
          <a:lstStyle/>
          <a:p>
            <a:pPr algn="r" eaLnBrk="1" hangingPunct="1"/>
            <a:r>
              <a:rPr lang="en-US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AUDIT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4088905" y="3212976"/>
            <a:ext cx="5372848" cy="15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d-ID" sz="6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AS 9120B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:20</a:t>
            </a:r>
            <a:r>
              <a:rPr lang="id-ID" sz="6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16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 </a:t>
            </a:r>
            <a:endParaRPr kumimoji="0" lang="id-ID" sz="6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19020" y="2226760"/>
            <a:ext cx="1820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INTERNAL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122892" y="0"/>
            <a:ext cx="4503933" cy="70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2022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090" r="16334"/>
          <a:stretch/>
        </p:blipFill>
        <p:spPr>
          <a:xfrm>
            <a:off x="6897215" y="4253006"/>
            <a:ext cx="3024337" cy="2584406"/>
          </a:xfrm>
          <a:prstGeom prst="rect">
            <a:avLst/>
          </a:prstGeom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055093" y="104746"/>
            <a:ext cx="5243518" cy="1143000"/>
          </a:xfrm>
        </p:spPr>
        <p:txBody>
          <a:bodyPr/>
          <a:lstStyle/>
          <a:p>
            <a:pPr algn="l" eaLnBrk="1" hangingPunct="1"/>
            <a:r>
              <a:rPr lang="en-US" dirty="0"/>
              <a:t>KUALIFIKASI AUDITOR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3976" y="1500174"/>
            <a:ext cx="8046441" cy="49688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C"/>
            </a:pPr>
            <a:r>
              <a:rPr lang="en-US" sz="1900" dirty="0" err="1"/>
              <a:t>Pendidikan</a:t>
            </a:r>
            <a:r>
              <a:rPr lang="en-US" sz="1900" dirty="0"/>
              <a:t>, </a:t>
            </a:r>
            <a:r>
              <a:rPr lang="en-US" sz="1900" dirty="0" err="1"/>
              <a:t>Pelatihan</a:t>
            </a:r>
            <a:r>
              <a:rPr lang="id-ID" sz="1900" dirty="0"/>
              <a:t>, </a:t>
            </a:r>
            <a:r>
              <a:rPr lang="en-US" sz="1900" dirty="0" err="1"/>
              <a:t>Pengalaman</a:t>
            </a:r>
            <a:r>
              <a:rPr lang="en-US" sz="1900" dirty="0"/>
              <a:t> </a:t>
            </a:r>
            <a:r>
              <a:rPr lang="en-US" sz="1900" dirty="0" err="1"/>
              <a:t>Kerja</a:t>
            </a:r>
            <a:r>
              <a:rPr lang="id-ID" sz="1900" dirty="0"/>
              <a:t>,</a:t>
            </a:r>
            <a:r>
              <a:rPr lang="en-US" sz="1900" dirty="0"/>
              <a:t> </a:t>
            </a:r>
            <a:r>
              <a:rPr lang="en-US" sz="1900" dirty="0" err="1"/>
              <a:t>dan</a:t>
            </a:r>
            <a:r>
              <a:rPr lang="en-US" sz="1900" dirty="0"/>
              <a:t> </a:t>
            </a:r>
            <a:r>
              <a:rPr lang="en-US" sz="1900" dirty="0" err="1"/>
              <a:t>Pengalaman</a:t>
            </a:r>
            <a:r>
              <a:rPr lang="en-US" sz="1900" dirty="0"/>
              <a:t> Audit.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dirty="0" err="1"/>
              <a:t>Prinsip</a:t>
            </a:r>
            <a:r>
              <a:rPr lang="en-US" sz="1800" dirty="0"/>
              <a:t>, </a:t>
            </a:r>
            <a:r>
              <a:rPr lang="en-US" sz="1800" dirty="0" err="1"/>
              <a:t>prosedur</a:t>
            </a:r>
            <a:r>
              <a:rPr lang="id-ID" sz="18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audit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dirty="0"/>
              <a:t>Sistem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mutu</a:t>
            </a:r>
            <a:r>
              <a:rPr lang="en-US" sz="1800" dirty="0"/>
              <a:t> </a:t>
            </a:r>
            <a:r>
              <a:rPr lang="id-ID" sz="1800" dirty="0"/>
              <a:t>AS 9120B:2016 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dokumentasinya</a:t>
            </a:r>
            <a:endParaRPr lang="id-ID" sz="1800" dirty="0"/>
          </a:p>
          <a:p>
            <a:pPr marL="457200" lvl="1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1800" dirty="0"/>
          </a:p>
          <a:p>
            <a:pPr algn="just"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C"/>
            </a:pPr>
            <a:r>
              <a:rPr lang="en-US" sz="1900" dirty="0" err="1"/>
              <a:t>Dibuktikan</a:t>
            </a:r>
            <a:r>
              <a:rPr lang="en-US" sz="1900" dirty="0"/>
              <a:t> </a:t>
            </a:r>
            <a:r>
              <a:rPr lang="en-US" sz="1900" dirty="0" err="1"/>
              <a:t>dengan</a:t>
            </a:r>
            <a:endParaRPr lang="en-US" sz="1900" dirty="0"/>
          </a:p>
          <a:p>
            <a:pPr lvl="1" algn="just"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dirty="0" err="1"/>
              <a:t>Ijazah</a:t>
            </a:r>
            <a:r>
              <a:rPr lang="en-US" sz="1800" dirty="0"/>
              <a:t> </a:t>
            </a:r>
            <a:r>
              <a:rPr lang="en-US" sz="1800" dirty="0" err="1"/>
              <a:t>pendidikan</a:t>
            </a:r>
            <a:endParaRPr lang="en-US" sz="1800" dirty="0"/>
          </a:p>
          <a:p>
            <a:pPr lvl="1" algn="just"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dirty="0" err="1"/>
              <a:t>Bukti</a:t>
            </a:r>
            <a:r>
              <a:rPr lang="en-US" sz="1800" dirty="0"/>
              <a:t> </a:t>
            </a:r>
            <a:r>
              <a:rPr lang="en-US" sz="1800" dirty="0" err="1"/>
              <a:t>pelatihan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lulus </a:t>
            </a:r>
            <a:r>
              <a:rPr lang="en-US" sz="1800" dirty="0" err="1"/>
              <a:t>ujian</a:t>
            </a:r>
            <a:endParaRPr lang="en-US" sz="1800" dirty="0"/>
          </a:p>
          <a:p>
            <a:pPr lvl="1" algn="just"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@"/>
            </a:pPr>
            <a:r>
              <a:rPr lang="en-US" sz="1800" dirty="0" err="1"/>
              <a:t>Bukti</a:t>
            </a:r>
            <a:r>
              <a:rPr lang="en-US" sz="1800" dirty="0"/>
              <a:t> </a:t>
            </a:r>
            <a:r>
              <a:rPr lang="en-US" sz="1800" dirty="0" err="1"/>
              <a:t>pengalaman</a:t>
            </a:r>
            <a:r>
              <a:rPr lang="en-US" sz="1800" dirty="0"/>
              <a:t> </a:t>
            </a:r>
            <a:r>
              <a:rPr lang="en-US" sz="1800" dirty="0" err="1"/>
              <a:t>kerja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pengalaman</a:t>
            </a:r>
            <a:r>
              <a:rPr lang="en-US" sz="1800" dirty="0"/>
              <a:t> audit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30966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1202027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8541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3753"/>
          <a:stretch/>
        </p:blipFill>
        <p:spPr>
          <a:xfrm>
            <a:off x="6837319" y="4487340"/>
            <a:ext cx="3063298" cy="2370660"/>
          </a:xfrm>
          <a:prstGeom prst="rect">
            <a:avLst/>
          </a:prstGeom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016896" y="188640"/>
            <a:ext cx="5393804" cy="1143000"/>
          </a:xfrm>
        </p:spPr>
        <p:txBody>
          <a:bodyPr/>
          <a:lstStyle/>
          <a:p>
            <a:pPr algn="l" eaLnBrk="1" hangingPunct="1"/>
            <a:r>
              <a:rPr lang="en-US" dirty="0"/>
              <a:t>KUALIFIKASI AUDITOR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5414" y="1857364"/>
            <a:ext cx="7815286" cy="3983047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C"/>
            </a:pP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id-ID" dirty="0"/>
              <a:t>yang </a:t>
            </a:r>
            <a:r>
              <a:rPr lang="en-US" dirty="0" err="1"/>
              <a:t>baik</a:t>
            </a:r>
            <a:r>
              <a:rPr lang="id-ID" dirty="0"/>
              <a:t>,</a:t>
            </a:r>
            <a:r>
              <a:rPr lang="en-US" dirty="0"/>
              <a:t> </a:t>
            </a:r>
            <a:r>
              <a:rPr lang="en-US" dirty="0" err="1"/>
              <a:t>lisan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tertulis</a:t>
            </a:r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level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auditee</a:t>
            </a:r>
            <a:r>
              <a:rPr lang="en-US" dirty="0"/>
              <a:t>. 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audit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,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dimengerti</a:t>
            </a:r>
            <a:r>
              <a:rPr lang="en-US" dirty="0"/>
              <a:t>.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45060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2538" y="5929330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1309662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13115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14815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963" y="4619625"/>
            <a:ext cx="2857500" cy="2266950"/>
          </a:xfrm>
          <a:prstGeom prst="rect">
            <a:avLst/>
          </a:prstGeom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6856" y="188640"/>
            <a:ext cx="5839896" cy="1143000"/>
          </a:xfrm>
        </p:spPr>
        <p:txBody>
          <a:bodyPr/>
          <a:lstStyle/>
          <a:p>
            <a:pPr eaLnBrk="1" hangingPunct="1"/>
            <a:r>
              <a:rPr lang="en-US" dirty="0"/>
              <a:t>KUALIFIKASI AUDITOR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1100" y="1571612"/>
            <a:ext cx="8915400" cy="4525963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C"/>
            </a:pPr>
            <a:r>
              <a:rPr lang="en-US" sz="2700" dirty="0" err="1"/>
              <a:t>Memiliki</a:t>
            </a:r>
            <a:r>
              <a:rPr lang="en-US" sz="2700" dirty="0"/>
              <a:t> personal </a:t>
            </a:r>
            <a:r>
              <a:rPr lang="en-US" sz="2700" dirty="0" err="1"/>
              <a:t>atribute</a:t>
            </a:r>
            <a:r>
              <a:rPr lang="en-US" sz="2700" dirty="0"/>
              <a:t> yang </a:t>
            </a:r>
            <a:r>
              <a:rPr lang="en-US" sz="2700" dirty="0" err="1"/>
              <a:t>baik</a:t>
            </a:r>
            <a:r>
              <a:rPr lang="en-US" sz="2700" dirty="0"/>
              <a:t>, </a:t>
            </a:r>
            <a:r>
              <a:rPr lang="en-US" sz="2700" dirty="0" err="1"/>
              <a:t>dapat</a:t>
            </a:r>
            <a:r>
              <a:rPr lang="en-US" sz="2700" dirty="0"/>
              <a:t> </a:t>
            </a:r>
            <a:r>
              <a:rPr lang="en-US" sz="2700" dirty="0" err="1"/>
              <a:t>membuat</a:t>
            </a:r>
            <a:r>
              <a:rPr lang="en-US" sz="2700" dirty="0"/>
              <a:t> </a:t>
            </a:r>
            <a:r>
              <a:rPr lang="en-US" sz="2700" dirty="0" err="1"/>
              <a:t>suasana</a:t>
            </a:r>
            <a:r>
              <a:rPr lang="en-US" sz="2700" dirty="0"/>
              <a:t> audit </a:t>
            </a:r>
            <a:r>
              <a:rPr lang="en-US" sz="2700" dirty="0" err="1"/>
              <a:t>menjadi</a:t>
            </a:r>
            <a:r>
              <a:rPr lang="en-US" sz="2700" dirty="0"/>
              <a:t> </a:t>
            </a:r>
            <a:r>
              <a:rPr lang="en-US" sz="2700" dirty="0" err="1"/>
              <a:t>nyaman</a:t>
            </a:r>
            <a:endParaRPr lang="en-US" sz="2700" dirty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C"/>
            </a:pPr>
            <a:r>
              <a:rPr lang="en-US" sz="2700" dirty="0" err="1"/>
              <a:t>Memelihara</a:t>
            </a:r>
            <a:r>
              <a:rPr lang="en-US" sz="2700" dirty="0"/>
              <a:t> </a:t>
            </a:r>
            <a:r>
              <a:rPr lang="en-US" sz="2700" dirty="0" err="1"/>
              <a:t>kemampuan</a:t>
            </a:r>
            <a:r>
              <a:rPr lang="en-US" sz="2700" dirty="0"/>
              <a:t> auditor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temuan</a:t>
            </a:r>
            <a:r>
              <a:rPr lang="en-US" sz="2200" dirty="0"/>
              <a:t> audit </a:t>
            </a:r>
            <a:r>
              <a:rPr lang="en-US" sz="2200" dirty="0" err="1"/>
              <a:t>secara</a:t>
            </a:r>
            <a:r>
              <a:rPr lang="en-US" sz="2200" dirty="0"/>
              <a:t> regular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Diskusi</a:t>
            </a:r>
            <a:r>
              <a:rPr lang="en-US" sz="2200" dirty="0"/>
              <a:t> standard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persyaratan</a:t>
            </a:r>
            <a:r>
              <a:rPr lang="en-US" sz="2200" dirty="0"/>
              <a:t> Sistem </a:t>
            </a:r>
            <a:r>
              <a:rPr lang="en-US" sz="2200" dirty="0" err="1"/>
              <a:t>Manajemen</a:t>
            </a:r>
            <a:r>
              <a:rPr lang="en-US" sz="2200" dirty="0"/>
              <a:t> </a:t>
            </a:r>
            <a:r>
              <a:rPr lang="en-US" sz="2200" dirty="0" err="1"/>
              <a:t>Mutu</a:t>
            </a:r>
            <a:r>
              <a:rPr lang="en-US" sz="2200" dirty="0"/>
              <a:t> yang </a:t>
            </a:r>
            <a:r>
              <a:rPr lang="en-US" sz="2200" dirty="0" err="1"/>
              <a:t>terbaru</a:t>
            </a:r>
            <a:r>
              <a:rPr lang="en-US" sz="2200" dirty="0"/>
              <a:t>, </a:t>
            </a:r>
            <a:r>
              <a:rPr lang="en-US" sz="2200" dirty="0" err="1"/>
              <a:t>misalnya</a:t>
            </a:r>
            <a:r>
              <a:rPr lang="en-US" sz="2200" dirty="0"/>
              <a:t> </a:t>
            </a:r>
            <a:r>
              <a:rPr lang="en-US" sz="2200" dirty="0" err="1"/>
              <a:t>mengakses</a:t>
            </a:r>
            <a:r>
              <a:rPr lang="en-US" sz="2200" dirty="0"/>
              <a:t> website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teknik-teknik</a:t>
            </a:r>
            <a:r>
              <a:rPr lang="en-US" sz="2200" dirty="0"/>
              <a:t> audit yang </a:t>
            </a:r>
            <a:r>
              <a:rPr lang="en-US" sz="2200" dirty="0" err="1"/>
              <a:t>baru</a:t>
            </a:r>
            <a:endParaRPr lang="en-US" sz="2200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Pelatihan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ujian</a:t>
            </a:r>
            <a:r>
              <a:rPr lang="en-US" sz="2200" dirty="0"/>
              <a:t> </a:t>
            </a:r>
            <a:r>
              <a:rPr lang="en-US" sz="2200" dirty="0" err="1"/>
              <a:t>ulang</a:t>
            </a:r>
            <a:r>
              <a:rPr lang="en-US" sz="2200" dirty="0"/>
              <a:t> </a:t>
            </a:r>
            <a:r>
              <a:rPr lang="en-US" sz="2200" dirty="0" err="1"/>
              <a:t>secara</a:t>
            </a:r>
            <a:r>
              <a:rPr lang="en-US" sz="2200" dirty="0"/>
              <a:t> regular, </a:t>
            </a:r>
            <a:r>
              <a:rPr lang="en-US" sz="2200" dirty="0" err="1"/>
              <a:t>misalnya</a:t>
            </a:r>
            <a:r>
              <a:rPr lang="en-US" sz="2200" dirty="0"/>
              <a:t> 3 </a:t>
            </a:r>
            <a:r>
              <a:rPr lang="en-US" sz="2200" dirty="0" err="1"/>
              <a:t>tahun</a:t>
            </a:r>
            <a:r>
              <a:rPr lang="en-US" sz="2200" dirty="0"/>
              <a:t> </a:t>
            </a:r>
            <a:r>
              <a:rPr lang="en-US" sz="2200" dirty="0" err="1"/>
              <a:t>sekali</a:t>
            </a:r>
            <a:endParaRPr lang="en-US" sz="2200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sz="2200" dirty="0"/>
          </a:p>
          <a:p>
            <a:pPr eaLnBrk="1" hangingPunct="1">
              <a:buClr>
                <a:schemeClr val="tx1"/>
              </a:buClr>
              <a:buFont typeface="Wingdings" pitchFamily="2" charset="2"/>
              <a:buChar char="C"/>
            </a:pPr>
            <a:endParaRPr lang="en-US" sz="2700" dirty="0"/>
          </a:p>
        </p:txBody>
      </p:sp>
      <p:pic>
        <p:nvPicPr>
          <p:cNvPr id="4608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2538" y="600076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1309662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7182" y="13115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36168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9" name="Picture 5" descr="smplewas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3152800" cy="700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13</a:t>
            </a:fld>
            <a:endParaRPr lang="id-ID"/>
          </a:p>
        </p:txBody>
      </p:sp>
      <p:sp>
        <p:nvSpPr>
          <p:cNvPr id="25" name="Freeform 24"/>
          <p:cNvSpPr/>
          <p:nvPr/>
        </p:nvSpPr>
        <p:spPr>
          <a:xfrm>
            <a:off x="2995449" y="2238703"/>
            <a:ext cx="6678678" cy="3243587"/>
          </a:xfrm>
          <a:custGeom>
            <a:avLst/>
            <a:gdLst>
              <a:gd name="connsiteX0" fmla="*/ 0 w 5896304"/>
              <a:gd name="connsiteY0" fmla="*/ 31531 h 2900856"/>
              <a:gd name="connsiteX1" fmla="*/ 5880538 w 5896304"/>
              <a:gd name="connsiteY1" fmla="*/ 0 h 2900856"/>
              <a:gd name="connsiteX2" fmla="*/ 5880538 w 5896304"/>
              <a:gd name="connsiteY2" fmla="*/ 1560787 h 2900856"/>
              <a:gd name="connsiteX3" fmla="*/ 819807 w 5896304"/>
              <a:gd name="connsiteY3" fmla="*/ 1545021 h 2900856"/>
              <a:gd name="connsiteX4" fmla="*/ 819807 w 5896304"/>
              <a:gd name="connsiteY4" fmla="*/ 2900856 h 2900856"/>
              <a:gd name="connsiteX5" fmla="*/ 5896304 w 5896304"/>
              <a:gd name="connsiteY5" fmla="*/ 2885090 h 2900856"/>
              <a:gd name="connsiteX0" fmla="*/ 0 w 6167820"/>
              <a:gd name="connsiteY0" fmla="*/ 31531 h 2900856"/>
              <a:gd name="connsiteX1" fmla="*/ 5880538 w 6167820"/>
              <a:gd name="connsiteY1" fmla="*/ 0 h 2900856"/>
              <a:gd name="connsiteX2" fmla="*/ 5880538 w 6167820"/>
              <a:gd name="connsiteY2" fmla="*/ 1560787 h 2900856"/>
              <a:gd name="connsiteX3" fmla="*/ 819807 w 6167820"/>
              <a:gd name="connsiteY3" fmla="*/ 1545021 h 2900856"/>
              <a:gd name="connsiteX4" fmla="*/ 819807 w 6167820"/>
              <a:gd name="connsiteY4" fmla="*/ 2900856 h 2900856"/>
              <a:gd name="connsiteX5" fmla="*/ 5896304 w 6167820"/>
              <a:gd name="connsiteY5" fmla="*/ 2885090 h 2900856"/>
              <a:gd name="connsiteX0" fmla="*/ 0 w 6347759"/>
              <a:gd name="connsiteY0" fmla="*/ 31531 h 2900856"/>
              <a:gd name="connsiteX1" fmla="*/ 5880538 w 6347759"/>
              <a:gd name="connsiteY1" fmla="*/ 0 h 2900856"/>
              <a:gd name="connsiteX2" fmla="*/ 5880538 w 6347759"/>
              <a:gd name="connsiteY2" fmla="*/ 1560787 h 2900856"/>
              <a:gd name="connsiteX3" fmla="*/ 819807 w 6347759"/>
              <a:gd name="connsiteY3" fmla="*/ 1545021 h 2900856"/>
              <a:gd name="connsiteX4" fmla="*/ 819807 w 6347759"/>
              <a:gd name="connsiteY4" fmla="*/ 2900856 h 2900856"/>
              <a:gd name="connsiteX5" fmla="*/ 5896304 w 6347759"/>
              <a:gd name="connsiteY5" fmla="*/ 2885090 h 2900856"/>
              <a:gd name="connsiteX0" fmla="*/ 0 w 6512727"/>
              <a:gd name="connsiteY0" fmla="*/ 31531 h 2900856"/>
              <a:gd name="connsiteX1" fmla="*/ 5880538 w 6512727"/>
              <a:gd name="connsiteY1" fmla="*/ 0 h 2900856"/>
              <a:gd name="connsiteX2" fmla="*/ 5880538 w 6512727"/>
              <a:gd name="connsiteY2" fmla="*/ 1560787 h 2900856"/>
              <a:gd name="connsiteX3" fmla="*/ 819807 w 6512727"/>
              <a:gd name="connsiteY3" fmla="*/ 1545021 h 2900856"/>
              <a:gd name="connsiteX4" fmla="*/ 819807 w 6512727"/>
              <a:gd name="connsiteY4" fmla="*/ 2900856 h 2900856"/>
              <a:gd name="connsiteX5" fmla="*/ 5896304 w 6512727"/>
              <a:gd name="connsiteY5" fmla="*/ 2885090 h 2900856"/>
              <a:gd name="connsiteX0" fmla="*/ 0 w 6678678"/>
              <a:gd name="connsiteY0" fmla="*/ 31531 h 2900856"/>
              <a:gd name="connsiteX1" fmla="*/ 5880538 w 6678678"/>
              <a:gd name="connsiteY1" fmla="*/ 0 h 2900856"/>
              <a:gd name="connsiteX2" fmla="*/ 5880538 w 6678678"/>
              <a:gd name="connsiteY2" fmla="*/ 1560787 h 2900856"/>
              <a:gd name="connsiteX3" fmla="*/ 819807 w 6678678"/>
              <a:gd name="connsiteY3" fmla="*/ 1545021 h 2900856"/>
              <a:gd name="connsiteX4" fmla="*/ 819807 w 6678678"/>
              <a:gd name="connsiteY4" fmla="*/ 2900856 h 2900856"/>
              <a:gd name="connsiteX5" fmla="*/ 5896304 w 6678678"/>
              <a:gd name="connsiteY5" fmla="*/ 2885090 h 2900856"/>
              <a:gd name="connsiteX0" fmla="*/ 0 w 6678678"/>
              <a:gd name="connsiteY0" fmla="*/ 31531 h 2900856"/>
              <a:gd name="connsiteX1" fmla="*/ 5880538 w 6678678"/>
              <a:gd name="connsiteY1" fmla="*/ 0 h 2900856"/>
              <a:gd name="connsiteX2" fmla="*/ 5880538 w 6678678"/>
              <a:gd name="connsiteY2" fmla="*/ 1560787 h 2900856"/>
              <a:gd name="connsiteX3" fmla="*/ 819807 w 6678678"/>
              <a:gd name="connsiteY3" fmla="*/ 1545021 h 2900856"/>
              <a:gd name="connsiteX4" fmla="*/ 819807 w 6678678"/>
              <a:gd name="connsiteY4" fmla="*/ 2900856 h 2900856"/>
              <a:gd name="connsiteX5" fmla="*/ 5896304 w 6678678"/>
              <a:gd name="connsiteY5" fmla="*/ 2885090 h 2900856"/>
              <a:gd name="connsiteX0" fmla="*/ 0 w 6678678"/>
              <a:gd name="connsiteY0" fmla="*/ 31531 h 2900856"/>
              <a:gd name="connsiteX1" fmla="*/ 5880538 w 6678678"/>
              <a:gd name="connsiteY1" fmla="*/ 0 h 2900856"/>
              <a:gd name="connsiteX2" fmla="*/ 5880538 w 6678678"/>
              <a:gd name="connsiteY2" fmla="*/ 1560787 h 2900856"/>
              <a:gd name="connsiteX3" fmla="*/ 819807 w 6678678"/>
              <a:gd name="connsiteY3" fmla="*/ 1545021 h 2900856"/>
              <a:gd name="connsiteX4" fmla="*/ 819807 w 6678678"/>
              <a:gd name="connsiteY4" fmla="*/ 2900856 h 2900856"/>
              <a:gd name="connsiteX5" fmla="*/ 5896304 w 6678678"/>
              <a:gd name="connsiteY5" fmla="*/ 2885090 h 2900856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896304 w 6678678"/>
              <a:gd name="connsiteY5" fmla="*/ 2885090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382597 w 6678678"/>
              <a:gd name="connsiteY5" fmla="*/ 2885091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992197 w 6678678"/>
              <a:gd name="connsiteY5" fmla="*/ 2885091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6318768 w 6678678"/>
              <a:gd name="connsiteY5" fmla="*/ 2858859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974380 w 6678678"/>
              <a:gd name="connsiteY5" fmla="*/ 2837580 h 2900871"/>
              <a:gd name="connsiteX6" fmla="*/ 6318768 w 6678678"/>
              <a:gd name="connsiteY6" fmla="*/ 2858859 h 2900871"/>
              <a:gd name="connsiteX0" fmla="*/ 0 w 6678678"/>
              <a:gd name="connsiteY0" fmla="*/ 31531 h 3908141"/>
              <a:gd name="connsiteX1" fmla="*/ 5880538 w 6678678"/>
              <a:gd name="connsiteY1" fmla="*/ 0 h 3908141"/>
              <a:gd name="connsiteX2" fmla="*/ 5880538 w 6678678"/>
              <a:gd name="connsiteY2" fmla="*/ 1560787 h 3908141"/>
              <a:gd name="connsiteX3" fmla="*/ 819807 w 6678678"/>
              <a:gd name="connsiteY3" fmla="*/ 1545021 h 3908141"/>
              <a:gd name="connsiteX4" fmla="*/ 819807 w 6678678"/>
              <a:gd name="connsiteY4" fmla="*/ 2900856 h 3908141"/>
              <a:gd name="connsiteX5" fmla="*/ 5974380 w 6678678"/>
              <a:gd name="connsiteY5" fmla="*/ 2837580 h 3908141"/>
              <a:gd name="connsiteX6" fmla="*/ 5970425 w 6678678"/>
              <a:gd name="connsiteY6" fmla="*/ 3908141 h 390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8678" h="3908141">
                <a:moveTo>
                  <a:pt x="0" y="31531"/>
                </a:moveTo>
                <a:lnTo>
                  <a:pt x="5880538" y="0"/>
                </a:lnTo>
                <a:cubicBezTo>
                  <a:pt x="6952594" y="-1"/>
                  <a:pt x="6936828" y="1560786"/>
                  <a:pt x="5880538" y="1560787"/>
                </a:cubicBezTo>
                <a:lnTo>
                  <a:pt x="819807" y="1545021"/>
                </a:lnTo>
                <a:cubicBezTo>
                  <a:pt x="-47296" y="1587063"/>
                  <a:pt x="15765" y="2906111"/>
                  <a:pt x="819807" y="2900856"/>
                </a:cubicBezTo>
                <a:lnTo>
                  <a:pt x="5974380" y="2837580"/>
                </a:lnTo>
                <a:cubicBezTo>
                  <a:pt x="5973062" y="3194434"/>
                  <a:pt x="5971743" y="3551287"/>
                  <a:pt x="5970425" y="3908141"/>
                </a:cubicBezTo>
              </a:path>
            </a:pathLst>
          </a:custGeom>
          <a:noFill/>
          <a:ln w="57150"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823664" y="1865372"/>
            <a:ext cx="791007" cy="779955"/>
            <a:chOff x="2823664" y="1865372"/>
            <a:chExt cx="791007" cy="779955"/>
          </a:xfrm>
        </p:grpSpPr>
        <p:sp>
          <p:nvSpPr>
            <p:cNvPr id="26" name="Oval 25"/>
            <p:cNvSpPr/>
            <p:nvPr/>
          </p:nvSpPr>
          <p:spPr>
            <a:xfrm>
              <a:off x="2823664" y="1865372"/>
              <a:ext cx="791007" cy="77995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04981" y="2079256"/>
              <a:ext cx="607859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Etis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60912" y="1709081"/>
            <a:ext cx="1069508" cy="1071847"/>
            <a:chOff x="4160912" y="1709081"/>
            <a:chExt cx="1069508" cy="1071847"/>
          </a:xfrm>
        </p:grpSpPr>
        <p:sp>
          <p:nvSpPr>
            <p:cNvPr id="44" name="Oval 43"/>
            <p:cNvSpPr/>
            <p:nvPr/>
          </p:nvSpPr>
          <p:spPr>
            <a:xfrm>
              <a:off x="4160912" y="1709081"/>
              <a:ext cx="1069508" cy="1071847"/>
            </a:xfrm>
            <a:prstGeom prst="ellipse">
              <a:avLst/>
            </a:prstGeom>
            <a:solidFill>
              <a:srgbClr val="254061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65192" y="2050172"/>
              <a:ext cx="1065228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>
                  <a:solidFill>
                    <a:schemeClr val="bg1"/>
                  </a:solidFill>
                </a:rPr>
                <a:t>Terbuka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894573" y="1569512"/>
            <a:ext cx="1364476" cy="1355432"/>
            <a:chOff x="5894573" y="1569512"/>
            <a:chExt cx="1364476" cy="1355432"/>
          </a:xfrm>
        </p:grpSpPr>
        <p:sp>
          <p:nvSpPr>
            <p:cNvPr id="45" name="Oval 44"/>
            <p:cNvSpPr/>
            <p:nvPr/>
          </p:nvSpPr>
          <p:spPr>
            <a:xfrm>
              <a:off x="5894573" y="1569512"/>
              <a:ext cx="1352474" cy="135543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894573" y="2073145"/>
              <a:ext cx="1364476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Diplomatis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683927" y="1377834"/>
            <a:ext cx="1877437" cy="1763134"/>
            <a:chOff x="7683927" y="1377834"/>
            <a:chExt cx="1877437" cy="1763134"/>
          </a:xfrm>
        </p:grpSpPr>
        <p:sp>
          <p:nvSpPr>
            <p:cNvPr id="46" name="Oval 45"/>
            <p:cNvSpPr/>
            <p:nvPr/>
          </p:nvSpPr>
          <p:spPr>
            <a:xfrm>
              <a:off x="7739311" y="1377834"/>
              <a:ext cx="1759286" cy="1763134"/>
            </a:xfrm>
            <a:prstGeom prst="ellipse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83927" y="1914188"/>
              <a:ext cx="1877437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Suka</a:t>
              </a:r>
              <a:endParaRPr lang="en-US" b="1" dirty="0">
                <a:solidFill>
                  <a:schemeClr val="bg1"/>
                </a:solidFill>
              </a:endParaRPr>
            </a:p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Memperhatikan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88436" y="2811439"/>
            <a:ext cx="1352474" cy="1355432"/>
            <a:chOff x="6788436" y="2811439"/>
            <a:chExt cx="1352474" cy="1355432"/>
          </a:xfrm>
        </p:grpSpPr>
        <p:sp>
          <p:nvSpPr>
            <p:cNvPr id="47" name="Oval 46"/>
            <p:cNvSpPr/>
            <p:nvPr/>
          </p:nvSpPr>
          <p:spPr>
            <a:xfrm>
              <a:off x="6788436" y="2811439"/>
              <a:ext cx="1352474" cy="135543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85027" y="3202214"/>
              <a:ext cx="1159292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Cepat</a:t>
              </a:r>
              <a:endParaRPr lang="en-US" b="1" dirty="0"/>
            </a:p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mengerti</a:t>
              </a:r>
              <a:endParaRPr lang="en-US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962084" y="2927866"/>
            <a:ext cx="1069508" cy="1071847"/>
            <a:chOff x="4962084" y="2927866"/>
            <a:chExt cx="1069508" cy="1071847"/>
          </a:xfrm>
        </p:grpSpPr>
        <p:sp>
          <p:nvSpPr>
            <p:cNvPr id="48" name="Oval 47"/>
            <p:cNvSpPr/>
            <p:nvPr/>
          </p:nvSpPr>
          <p:spPr>
            <a:xfrm>
              <a:off x="4962084" y="2927866"/>
              <a:ext cx="1069508" cy="107184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055798" y="3294017"/>
              <a:ext cx="902811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Luwes</a:t>
              </a:r>
              <a:endParaRPr lang="en-US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82560" y="3056107"/>
            <a:ext cx="834396" cy="779955"/>
            <a:chOff x="3482560" y="3056107"/>
            <a:chExt cx="834396" cy="779955"/>
          </a:xfrm>
        </p:grpSpPr>
        <p:sp>
          <p:nvSpPr>
            <p:cNvPr id="49" name="Oval 48"/>
            <p:cNvSpPr/>
            <p:nvPr/>
          </p:nvSpPr>
          <p:spPr>
            <a:xfrm>
              <a:off x="3490866" y="3056107"/>
              <a:ext cx="791007" cy="779955"/>
            </a:xfrm>
            <a:prstGeom prst="ellipse">
              <a:avLst/>
            </a:prstGeom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82560" y="3276034"/>
              <a:ext cx="834396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Tegas</a:t>
              </a:r>
              <a:endParaRPr 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899350" y="3932030"/>
            <a:ext cx="1352474" cy="1355432"/>
            <a:chOff x="3899350" y="3932030"/>
            <a:chExt cx="1352474" cy="1355432"/>
          </a:xfrm>
        </p:grpSpPr>
        <p:sp>
          <p:nvSpPr>
            <p:cNvPr id="53" name="Oval 52"/>
            <p:cNvSpPr/>
            <p:nvPr/>
          </p:nvSpPr>
          <p:spPr>
            <a:xfrm>
              <a:off x="3899350" y="3932030"/>
              <a:ext cx="1352474" cy="135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04501" y="4432172"/>
              <a:ext cx="114217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Tangguh</a:t>
              </a:r>
              <a:endParaRPr lang="en-US" b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903517" y="4142219"/>
            <a:ext cx="1096500" cy="1071479"/>
            <a:chOff x="5903517" y="4142219"/>
            <a:chExt cx="1096500" cy="1071479"/>
          </a:xfrm>
        </p:grpSpPr>
        <p:sp>
          <p:nvSpPr>
            <p:cNvPr id="54" name="Oval 53"/>
            <p:cNvSpPr/>
            <p:nvPr/>
          </p:nvSpPr>
          <p:spPr>
            <a:xfrm>
              <a:off x="5903517" y="4142219"/>
              <a:ext cx="1096500" cy="1071479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30493" y="4452092"/>
              <a:ext cx="1069524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Percaya</a:t>
              </a:r>
              <a:endParaRPr lang="en-US" b="1" dirty="0"/>
            </a:p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diri</a:t>
              </a:r>
              <a:endParaRPr lang="en-US" b="1" dirty="0"/>
            </a:p>
          </p:txBody>
        </p:sp>
      </p:grpSp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990876" y="104080"/>
            <a:ext cx="6415251" cy="777875"/>
          </a:xfrm>
        </p:spPr>
        <p:txBody>
          <a:bodyPr anchorCtr="1"/>
          <a:lstStyle/>
          <a:p>
            <a:pPr eaLnBrk="1" hangingPunct="1">
              <a:defRPr/>
            </a:pPr>
            <a:r>
              <a:rPr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Personel</a:t>
            </a:r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Attribute </a:t>
            </a:r>
            <a:r>
              <a:rPr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Seorang</a:t>
            </a:r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Auditor</a:t>
            </a:r>
          </a:p>
        </p:txBody>
      </p:sp>
      <p:sp>
        <p:nvSpPr>
          <p:cNvPr id="392196" name="Text Box 4"/>
          <p:cNvSpPr txBox="1">
            <a:spLocks noChangeArrowheads="1"/>
          </p:cNvSpPr>
          <p:nvPr/>
        </p:nvSpPr>
        <p:spPr bwMode="auto">
          <a:xfrm>
            <a:off x="2990876" y="5710239"/>
            <a:ext cx="6544768" cy="831850"/>
          </a:xfrm>
          <a:custGeom>
            <a:avLst/>
            <a:gdLst>
              <a:gd name="connsiteX0" fmla="*/ 0 w 5979840"/>
              <a:gd name="connsiteY0" fmla="*/ 0 h 831850"/>
              <a:gd name="connsiteX1" fmla="*/ 5979840 w 5979840"/>
              <a:gd name="connsiteY1" fmla="*/ 0 h 831850"/>
              <a:gd name="connsiteX2" fmla="*/ 5979840 w 5979840"/>
              <a:gd name="connsiteY2" fmla="*/ 831850 h 831850"/>
              <a:gd name="connsiteX3" fmla="*/ 0 w 5979840"/>
              <a:gd name="connsiteY3" fmla="*/ 831850 h 831850"/>
              <a:gd name="connsiteX4" fmla="*/ 0 w 5979840"/>
              <a:gd name="connsiteY4" fmla="*/ 0 h 831850"/>
              <a:gd name="connsiteX0" fmla="*/ 159372 w 6139212"/>
              <a:gd name="connsiteY0" fmla="*/ 0 h 831850"/>
              <a:gd name="connsiteX1" fmla="*/ 6139212 w 6139212"/>
              <a:gd name="connsiteY1" fmla="*/ 0 h 831850"/>
              <a:gd name="connsiteX2" fmla="*/ 6139212 w 6139212"/>
              <a:gd name="connsiteY2" fmla="*/ 831850 h 831850"/>
              <a:gd name="connsiteX3" fmla="*/ 159372 w 6139212"/>
              <a:gd name="connsiteY3" fmla="*/ 831850 h 831850"/>
              <a:gd name="connsiteX4" fmla="*/ 159372 w 6139212"/>
              <a:gd name="connsiteY4" fmla="*/ 0 h 831850"/>
              <a:gd name="connsiteX0" fmla="*/ 268941 w 6248781"/>
              <a:gd name="connsiteY0" fmla="*/ 0 h 831850"/>
              <a:gd name="connsiteX1" fmla="*/ 6248781 w 6248781"/>
              <a:gd name="connsiteY1" fmla="*/ 0 h 831850"/>
              <a:gd name="connsiteX2" fmla="*/ 6248781 w 6248781"/>
              <a:gd name="connsiteY2" fmla="*/ 831850 h 831850"/>
              <a:gd name="connsiteX3" fmla="*/ 268941 w 6248781"/>
              <a:gd name="connsiteY3" fmla="*/ 831850 h 831850"/>
              <a:gd name="connsiteX4" fmla="*/ 268941 w 6248781"/>
              <a:gd name="connsiteY4" fmla="*/ 0 h 831850"/>
              <a:gd name="connsiteX0" fmla="*/ 268941 w 6384247"/>
              <a:gd name="connsiteY0" fmla="*/ 0 h 831850"/>
              <a:gd name="connsiteX1" fmla="*/ 6248781 w 6384247"/>
              <a:gd name="connsiteY1" fmla="*/ 0 h 831850"/>
              <a:gd name="connsiteX2" fmla="*/ 6248781 w 6384247"/>
              <a:gd name="connsiteY2" fmla="*/ 831850 h 831850"/>
              <a:gd name="connsiteX3" fmla="*/ 268941 w 6384247"/>
              <a:gd name="connsiteY3" fmla="*/ 831850 h 831850"/>
              <a:gd name="connsiteX4" fmla="*/ 268941 w 6384247"/>
              <a:gd name="connsiteY4" fmla="*/ 0 h 831850"/>
              <a:gd name="connsiteX0" fmla="*/ 268941 w 6491014"/>
              <a:gd name="connsiteY0" fmla="*/ 0 h 831850"/>
              <a:gd name="connsiteX1" fmla="*/ 6248781 w 6491014"/>
              <a:gd name="connsiteY1" fmla="*/ 0 h 831850"/>
              <a:gd name="connsiteX2" fmla="*/ 6248781 w 6491014"/>
              <a:gd name="connsiteY2" fmla="*/ 831850 h 831850"/>
              <a:gd name="connsiteX3" fmla="*/ 268941 w 6491014"/>
              <a:gd name="connsiteY3" fmla="*/ 831850 h 831850"/>
              <a:gd name="connsiteX4" fmla="*/ 268941 w 6491014"/>
              <a:gd name="connsiteY4" fmla="*/ 0 h 831850"/>
              <a:gd name="connsiteX0" fmla="*/ 268941 w 6519218"/>
              <a:gd name="connsiteY0" fmla="*/ 0 h 831850"/>
              <a:gd name="connsiteX1" fmla="*/ 6248781 w 6519218"/>
              <a:gd name="connsiteY1" fmla="*/ 0 h 831850"/>
              <a:gd name="connsiteX2" fmla="*/ 6248781 w 6519218"/>
              <a:gd name="connsiteY2" fmla="*/ 831850 h 831850"/>
              <a:gd name="connsiteX3" fmla="*/ 268941 w 6519218"/>
              <a:gd name="connsiteY3" fmla="*/ 831850 h 831850"/>
              <a:gd name="connsiteX4" fmla="*/ 268941 w 6519218"/>
              <a:gd name="connsiteY4" fmla="*/ 0 h 831850"/>
              <a:gd name="connsiteX0" fmla="*/ 268941 w 6544768"/>
              <a:gd name="connsiteY0" fmla="*/ 0 h 831850"/>
              <a:gd name="connsiteX1" fmla="*/ 6248781 w 6544768"/>
              <a:gd name="connsiteY1" fmla="*/ 0 h 831850"/>
              <a:gd name="connsiteX2" fmla="*/ 6248781 w 6544768"/>
              <a:gd name="connsiteY2" fmla="*/ 831850 h 831850"/>
              <a:gd name="connsiteX3" fmla="*/ 268941 w 6544768"/>
              <a:gd name="connsiteY3" fmla="*/ 831850 h 831850"/>
              <a:gd name="connsiteX4" fmla="*/ 268941 w 6544768"/>
              <a:gd name="connsiteY4" fmla="*/ 0 h 83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4768" h="831850">
                <a:moveTo>
                  <a:pt x="268941" y="0"/>
                </a:moveTo>
                <a:lnTo>
                  <a:pt x="6248781" y="0"/>
                </a:lnTo>
                <a:cubicBezTo>
                  <a:pt x="6625299" y="8342"/>
                  <a:pt x="6661157" y="805579"/>
                  <a:pt x="6248781" y="831850"/>
                </a:cubicBezTo>
                <a:lnTo>
                  <a:pt x="268941" y="831850"/>
                </a:lnTo>
                <a:cubicBezTo>
                  <a:pt x="-89647" y="823508"/>
                  <a:pt x="-89647" y="8341"/>
                  <a:pt x="268941" y="0"/>
                </a:cubicBez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400" i="1" dirty="0">
                <a:latin typeface="Times New Roman" pitchFamily="18" charset="0"/>
              </a:rPr>
              <a:t>FAIRNESS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dalam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mendapatkan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bukti</a:t>
            </a:r>
            <a:r>
              <a:rPr lang="en-US" sz="2400" dirty="0">
                <a:latin typeface="Times New Roman" pitchFamily="18" charset="0"/>
              </a:rPr>
              <a:t> audit </a:t>
            </a:r>
            <a:r>
              <a:rPr lang="en-US" sz="2400" dirty="0" err="1">
                <a:latin typeface="Times New Roman" pitchFamily="18" charset="0"/>
              </a:rPr>
              <a:t>dan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dikonfirmasikan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dengan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auditee</a:t>
            </a:r>
            <a:r>
              <a:rPr lang="en-US" sz="2400" dirty="0">
                <a:latin typeface="Times New Roman" pitchFamily="18" charset="0"/>
              </a:rPr>
              <a:t> !!</a:t>
            </a:r>
          </a:p>
        </p:txBody>
      </p:sp>
      <p:pic>
        <p:nvPicPr>
          <p:cNvPr id="30724" name="Picture 4" descr="http://rlv.zcache.com/i_love_my_auditor_2_inch_round_button-re5cebe016bbd408595a99b9e340fcbab_x7j3i_8byvr_32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840" b="89815" l="26235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8" y="3109840"/>
            <a:ext cx="2357690" cy="23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Connector 62"/>
          <p:cNvCxnSpPr/>
          <p:nvPr/>
        </p:nvCxnSpPr>
        <p:spPr>
          <a:xfrm>
            <a:off x="4575587" y="980728"/>
            <a:ext cx="346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8122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921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pic>
        <p:nvPicPr>
          <p:cNvPr id="52229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093965" y="0"/>
            <a:ext cx="4808984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114701" y="463143"/>
            <a:ext cx="402401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id-ID" sz="3600" dirty="0">
                <a:solidFill>
                  <a:srgbClr val="FFC000"/>
                </a:solidFill>
                <a:latin typeface="+mn-lt"/>
              </a:rPr>
              <a:t>AS 9120B:2016</a:t>
            </a:r>
            <a:endParaRPr lang="en-US" sz="2400" b="0" dirty="0">
              <a:solidFill>
                <a:srgbClr val="FFC000"/>
              </a:solidFill>
              <a:latin typeface="+mn-lt"/>
            </a:endParaRPr>
          </a:p>
          <a:p>
            <a:pPr algn="ctr" eaLnBrk="0" hangingPunct="0"/>
            <a:endParaRPr lang="en-US" sz="2400" b="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5385048" y="1700808"/>
            <a:ext cx="4304928" cy="410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</a:pPr>
            <a:r>
              <a:rPr lang="id-ID" dirty="0">
                <a:solidFill>
                  <a:schemeClr val="bg1"/>
                </a:solidFill>
              </a:rPr>
              <a:t>1.    </a:t>
            </a:r>
            <a:r>
              <a:rPr lang="en-US" dirty="0" err="1">
                <a:solidFill>
                  <a:schemeClr val="bg1"/>
                </a:solidFill>
              </a:rPr>
              <a:t>Ruang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Lingkup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2. 	</a:t>
            </a:r>
            <a:r>
              <a:rPr lang="en-US" dirty="0" err="1">
                <a:solidFill>
                  <a:schemeClr val="bg1"/>
                </a:solidFill>
              </a:rPr>
              <a:t>Referensi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Normatif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3. 	</a:t>
            </a:r>
            <a:r>
              <a:rPr lang="en-US" dirty="0" err="1">
                <a:solidFill>
                  <a:schemeClr val="bg1"/>
                </a:solidFill>
              </a:rPr>
              <a:t>Istilah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Definisi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4. 	</a:t>
            </a:r>
            <a:r>
              <a:rPr lang="en-US" dirty="0" err="1">
                <a:solidFill>
                  <a:schemeClr val="bg1"/>
                </a:solidFill>
              </a:rPr>
              <a:t>Konteks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Organisasi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5. 	Leadership</a:t>
            </a: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6.	</a:t>
            </a:r>
            <a:r>
              <a:rPr lang="en-US" dirty="0" err="1">
                <a:solidFill>
                  <a:schemeClr val="bg1"/>
                </a:solidFill>
              </a:rPr>
              <a:t>Perencanaan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7.	</a:t>
            </a:r>
            <a:r>
              <a:rPr lang="en-US" dirty="0" err="1">
                <a:solidFill>
                  <a:schemeClr val="bg1"/>
                </a:solidFill>
              </a:rPr>
              <a:t>Pendukung</a:t>
            </a:r>
            <a:r>
              <a:rPr lang="en-US" dirty="0">
                <a:solidFill>
                  <a:schemeClr val="bg1"/>
                </a:solidFill>
              </a:rPr>
              <a:t> (Support)</a:t>
            </a: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dirty="0" err="1">
                <a:solidFill>
                  <a:schemeClr val="bg1"/>
                </a:solidFill>
              </a:rPr>
              <a:t>Operasi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dirty="0" err="1">
                <a:solidFill>
                  <a:schemeClr val="bg1"/>
                </a:solidFill>
              </a:rPr>
              <a:t>Evaluasi</a:t>
            </a:r>
            <a:r>
              <a:rPr lang="en-US" dirty="0">
                <a:solidFill>
                  <a:schemeClr val="bg1"/>
                </a:solidFill>
              </a:rPr>
              <a:t> Performance</a:t>
            </a: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dirty="0" err="1">
                <a:solidFill>
                  <a:schemeClr val="bg1"/>
                </a:solidFill>
              </a:rPr>
              <a:t>Peningkatan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745088" y="1268760"/>
            <a:ext cx="416091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5652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549900" y="2264553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/>
          <p:nvPr/>
        </p:nvSpPr>
        <p:spPr>
          <a:xfrm rot="5400000">
            <a:off x="4086666" y="3509192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62077" y="154948"/>
            <a:ext cx="3715288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5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Fase-Fase</a:t>
            </a:r>
            <a:endParaRPr lang="en-US" sz="5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1638394" y="4743180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/>
          <p:cNvSpPr/>
          <p:nvPr/>
        </p:nvSpPr>
        <p:spPr>
          <a:xfrm>
            <a:off x="2267680" y="4121025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600" y="5345325"/>
            <a:ext cx="2675344" cy="480213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/>
          <p:cNvSpPr/>
          <p:nvPr/>
        </p:nvSpPr>
        <p:spPr>
          <a:xfrm>
            <a:off x="4711594" y="2883662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/>
          <p:cNvSpPr/>
          <p:nvPr/>
        </p:nvSpPr>
        <p:spPr>
          <a:xfrm>
            <a:off x="7167162" y="1650767"/>
            <a:ext cx="2732152" cy="458864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37930" y="4842170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PERENCANAAN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5398" y="4646191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/>
          <p:cNvSpPr/>
          <p:nvPr/>
        </p:nvSpPr>
        <p:spPr>
          <a:xfrm>
            <a:off x="5206343" y="3376214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/>
          <p:cNvSpPr/>
          <p:nvPr/>
        </p:nvSpPr>
        <p:spPr>
          <a:xfrm>
            <a:off x="7674790" y="2132856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72271" y="3563923"/>
            <a:ext cx="2547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PELAKSANAAN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05328" y="2304104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FOLLOW UP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77" y="469302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6040" y="3474967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59220" y="228157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1693" y="918880"/>
            <a:ext cx="43332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AUDIT</a:t>
            </a:r>
            <a:endParaRPr lang="en-US" sz="8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4" y="3726621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17" y="2528607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844" y="1342630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unitedislands.cz/wp-content/uploads/2012/06/partner_r2_c13-980x47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8707">
            <a:off x="7263206" y="503672"/>
            <a:ext cx="3109442" cy="15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4630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28736"/>
          </a:xfrm>
          <a:solidFill>
            <a:srgbClr val="C00000"/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88904" y="1340768"/>
            <a:ext cx="5853401" cy="4525222"/>
          </a:xfrm>
          <a:noFill/>
        </p:spPr>
        <p:txBody>
          <a:bodyPr/>
          <a:lstStyle/>
          <a:p>
            <a:pPr eaLnBrk="1" hangingPunct="1">
              <a:spcAft>
                <a:spcPct val="70000"/>
              </a:spcAft>
              <a:buClr>
                <a:schemeClr val="tx1"/>
              </a:buClr>
              <a:buFont typeface="Monotype Sorts" charset="2"/>
              <a:buNone/>
            </a:pPr>
            <a:r>
              <a:rPr lang="en-US" sz="2800" dirty="0" err="1"/>
              <a:t>Meliputi</a:t>
            </a:r>
            <a:r>
              <a:rPr lang="en-US" sz="2800" dirty="0"/>
              <a:t> </a:t>
            </a:r>
            <a:r>
              <a:rPr lang="en-US" sz="2800" dirty="0" err="1"/>
              <a:t>a.l</a:t>
            </a:r>
            <a:r>
              <a:rPr lang="en-US" sz="2800" dirty="0"/>
              <a:t>: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u="sng" dirty="0" err="1"/>
              <a:t>Memahami</a:t>
            </a:r>
            <a:r>
              <a:rPr lang="en-US" sz="1800" u="sng" dirty="0"/>
              <a:t> </a:t>
            </a:r>
            <a:r>
              <a:rPr lang="en-US" sz="1800" u="sng" dirty="0" err="1"/>
              <a:t>Organisasi</a:t>
            </a:r>
            <a:r>
              <a:rPr lang="en-US" sz="1800" u="sng" dirty="0"/>
              <a:t> </a:t>
            </a:r>
            <a:r>
              <a:rPr lang="en-US" sz="1800" u="sng" dirty="0" err="1"/>
              <a:t>dan</a:t>
            </a:r>
            <a:r>
              <a:rPr lang="en-US" sz="1800" u="sng" dirty="0"/>
              <a:t> </a:t>
            </a:r>
            <a:r>
              <a:rPr lang="en-US" sz="1800" u="sng" dirty="0" err="1"/>
              <a:t>keterkaitannya</a:t>
            </a:r>
            <a:endParaRPr lang="en-US" sz="1800" u="sng" dirty="0"/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u="sng" dirty="0" err="1"/>
              <a:t>Memahami</a:t>
            </a:r>
            <a:r>
              <a:rPr lang="en-US" sz="1800" u="sng" dirty="0"/>
              <a:t> </a:t>
            </a:r>
            <a:r>
              <a:rPr lang="en-US" sz="1800" u="sng" dirty="0" err="1"/>
              <a:t>Resiko</a:t>
            </a:r>
            <a:r>
              <a:rPr lang="en-US" sz="1800" u="sng" dirty="0"/>
              <a:t> </a:t>
            </a:r>
            <a:r>
              <a:rPr lang="en-US" sz="1800" u="sng" dirty="0" err="1"/>
              <a:t>dan</a:t>
            </a:r>
            <a:r>
              <a:rPr lang="en-US" sz="1800" u="sng" dirty="0"/>
              <a:t> </a:t>
            </a:r>
            <a:r>
              <a:rPr lang="en-US" sz="1800" u="sng" dirty="0" err="1"/>
              <a:t>Peluang</a:t>
            </a:r>
            <a:endParaRPr lang="en-US" sz="1800" u="sng" dirty="0"/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rencana</a:t>
            </a:r>
            <a:r>
              <a:rPr lang="en-US" sz="1800" dirty="0"/>
              <a:t>/ schedule audit </a:t>
            </a:r>
            <a:r>
              <a:rPr lang="en-US" sz="1800" u="sng" dirty="0" err="1"/>
              <a:t>berdasarkan</a:t>
            </a:r>
            <a:r>
              <a:rPr lang="en-US" sz="1800" u="sng" dirty="0"/>
              <a:t> proses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dirty="0" err="1"/>
              <a:t>kepentingan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u="sng" dirty="0" err="1"/>
              <a:t>perubahan</a:t>
            </a:r>
            <a:r>
              <a:rPr lang="en-US" sz="1800" u="sng" dirty="0"/>
              <a:t> yang </a:t>
            </a:r>
            <a:r>
              <a:rPr lang="en-US" sz="1800" u="sng" dirty="0" err="1"/>
              <a:t>mempengaruhi</a:t>
            </a:r>
            <a:r>
              <a:rPr lang="en-US" sz="1800" u="sng" dirty="0"/>
              <a:t> </a:t>
            </a:r>
            <a:r>
              <a:rPr lang="en-US" sz="1800" u="sng" dirty="0" err="1"/>
              <a:t>organisasi</a:t>
            </a:r>
            <a:endParaRPr lang="en-US" sz="1800" u="sng" dirty="0"/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Pemilihan</a:t>
            </a:r>
            <a:r>
              <a:rPr lang="en-US" sz="1800" dirty="0"/>
              <a:t> audit team.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Hubungi</a:t>
            </a:r>
            <a:r>
              <a:rPr lang="en-US" sz="1800" dirty="0"/>
              <a:t> </a:t>
            </a:r>
            <a:r>
              <a:rPr lang="en-US" sz="1800" dirty="0" err="1"/>
              <a:t>organisasi</a:t>
            </a:r>
            <a:r>
              <a:rPr lang="en-US" sz="1800" dirty="0"/>
              <a:t>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diaudit</a:t>
            </a:r>
            <a:r>
              <a:rPr lang="en-US" sz="1800" dirty="0"/>
              <a:t> 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Pengarahan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audit team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Pembuatan</a:t>
            </a:r>
            <a:r>
              <a:rPr lang="en-US" sz="1800" dirty="0"/>
              <a:t> Checklist Audit </a:t>
            </a:r>
            <a:r>
              <a:rPr lang="en-US" sz="1800" u="sng" dirty="0" err="1"/>
              <a:t>berdasarkan</a:t>
            </a:r>
            <a:r>
              <a:rPr lang="en-US" sz="1800" u="sng" dirty="0"/>
              <a:t> proses </a:t>
            </a:r>
            <a:r>
              <a:rPr lang="en-US" sz="1800" u="sng" dirty="0" err="1"/>
              <a:t>dengan</a:t>
            </a:r>
            <a:r>
              <a:rPr lang="en-US" sz="1800" u="sng" dirty="0"/>
              <a:t> </a:t>
            </a:r>
            <a:r>
              <a:rPr lang="en-US" sz="1800" u="sng" dirty="0" err="1"/>
              <a:t>mempertimbangkan</a:t>
            </a:r>
            <a:r>
              <a:rPr lang="en-US" sz="1800" u="sng" dirty="0"/>
              <a:t> </a:t>
            </a:r>
            <a:r>
              <a:rPr lang="en-US" sz="1800" u="sng" dirty="0" err="1"/>
              <a:t>resiko</a:t>
            </a:r>
            <a:r>
              <a:rPr lang="en-US" sz="1800" u="sng" dirty="0"/>
              <a:t> </a:t>
            </a:r>
            <a:r>
              <a:rPr lang="en-US" sz="1800" u="sng" dirty="0" err="1"/>
              <a:t>dan</a:t>
            </a:r>
            <a:r>
              <a:rPr lang="en-US" sz="1800" u="sng" dirty="0"/>
              <a:t> </a:t>
            </a:r>
            <a:r>
              <a:rPr lang="en-US" sz="1800" u="sng" dirty="0" err="1"/>
              <a:t>peluang</a:t>
            </a:r>
            <a:r>
              <a:rPr lang="en-US" sz="1800" u="sng" dirty="0"/>
              <a:t> </a:t>
            </a:r>
            <a:r>
              <a:rPr lang="en-US" sz="1800" u="sng" dirty="0" err="1"/>
              <a:t>pada</a:t>
            </a:r>
            <a:r>
              <a:rPr lang="en-US" sz="1800" u="sng" dirty="0"/>
              <a:t> </a:t>
            </a:r>
            <a:r>
              <a:rPr lang="en-US" sz="1800" u="sng" dirty="0" err="1"/>
              <a:t>tiap</a:t>
            </a:r>
            <a:r>
              <a:rPr lang="en-US" sz="1800" u="sng" dirty="0"/>
              <a:t> proses</a:t>
            </a:r>
          </a:p>
        </p:txBody>
      </p:sp>
      <p:pic>
        <p:nvPicPr>
          <p:cNvPr id="6144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272" y="5786454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cartoon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70" y="2120098"/>
            <a:ext cx="4510511" cy="39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116916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6536" y="48562"/>
            <a:ext cx="7698668" cy="1143000"/>
          </a:xfrm>
          <a:noFill/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dirty="0" err="1"/>
              <a:t>Rencana</a:t>
            </a:r>
            <a:r>
              <a:rPr lang="en-US" dirty="0"/>
              <a:t> Audit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576" y="1268760"/>
            <a:ext cx="8427564" cy="4464496"/>
          </a:xfrm>
          <a:noFill/>
        </p:spPr>
        <p:txBody>
          <a:bodyPr/>
          <a:lstStyle/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None/>
            </a:pPr>
            <a:r>
              <a:rPr lang="en-US" sz="1800" dirty="0" err="1"/>
              <a:t>Jadwal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  <a:r>
              <a:rPr lang="en-US" sz="1800" dirty="0" err="1"/>
              <a:t>sebaiknya</a:t>
            </a:r>
            <a:r>
              <a:rPr lang="en-US" sz="1800" dirty="0"/>
              <a:t>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proses </a:t>
            </a:r>
            <a:r>
              <a:rPr lang="en-US" sz="1800" dirty="0" err="1"/>
              <a:t>bukan</a:t>
            </a:r>
            <a:r>
              <a:rPr lang="en-US" sz="1800" dirty="0"/>
              <a:t> </a:t>
            </a:r>
            <a:r>
              <a:rPr lang="en-US" sz="1800" dirty="0" err="1"/>
              <a:t>departemen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pasal</a:t>
            </a:r>
            <a:r>
              <a:rPr lang="en-US" sz="1800" dirty="0"/>
              <a:t> </a:t>
            </a:r>
            <a:r>
              <a:rPr lang="id-ID" sz="1800" dirty="0"/>
              <a:t>AS 9120B</a:t>
            </a:r>
          </a:p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1800" dirty="0" err="1"/>
              <a:t>Penetapan</a:t>
            </a:r>
            <a:r>
              <a:rPr lang="en-US" sz="1800" dirty="0"/>
              <a:t> </a:t>
            </a:r>
            <a:r>
              <a:rPr lang="en-US" sz="1800" dirty="0" err="1"/>
              <a:t>frekuensi</a:t>
            </a:r>
            <a:r>
              <a:rPr lang="en-US" sz="1800" dirty="0"/>
              <a:t> audit </a:t>
            </a:r>
            <a:r>
              <a:rPr lang="en-US" sz="1800" dirty="0" err="1"/>
              <a:t>ditentukan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b="1" dirty="0" err="1"/>
              <a:t>pentingnya</a:t>
            </a:r>
            <a:r>
              <a:rPr lang="en-US" sz="1800" b="1" dirty="0"/>
              <a:t> proses yang </a:t>
            </a:r>
            <a:r>
              <a:rPr lang="en-US" sz="1800" b="1" dirty="0" err="1"/>
              <a:t>diaudit</a:t>
            </a:r>
            <a:r>
              <a:rPr lang="en-US" sz="1800" dirty="0"/>
              <a:t>, </a:t>
            </a:r>
            <a:r>
              <a:rPr lang="en-US" sz="1800" b="1" dirty="0" err="1"/>
              <a:t>perubahan</a:t>
            </a:r>
            <a:r>
              <a:rPr lang="en-US" sz="1800" b="1" dirty="0"/>
              <a:t> yang </a:t>
            </a:r>
            <a:r>
              <a:rPr lang="en-US" sz="1800" b="1" dirty="0" err="1"/>
              <a:t>mempengaruhi</a:t>
            </a:r>
            <a:r>
              <a:rPr lang="en-US" sz="1800" b="1" dirty="0"/>
              <a:t> </a:t>
            </a:r>
            <a:r>
              <a:rPr lang="en-US" sz="1800" b="1" dirty="0" err="1"/>
              <a:t>organisasi</a:t>
            </a:r>
            <a:r>
              <a:rPr lang="en-US" sz="1800" b="1" dirty="0"/>
              <a:t> </a:t>
            </a:r>
            <a:r>
              <a:rPr lang="en-US" sz="1800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hasil</a:t>
            </a:r>
            <a:r>
              <a:rPr lang="en-US" sz="1800" b="1" dirty="0"/>
              <a:t> audit </a:t>
            </a:r>
            <a:r>
              <a:rPr lang="en-US" sz="1800" b="1" dirty="0" err="1"/>
              <a:t>sebelumnya</a:t>
            </a:r>
            <a:r>
              <a:rPr lang="en-US" sz="1800" b="1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a.l</a:t>
            </a:r>
            <a:r>
              <a:rPr lang="en-US" sz="1800" dirty="0"/>
              <a:t>: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1800" b="1" dirty="0" err="1"/>
              <a:t>Pentingnya</a:t>
            </a:r>
            <a:r>
              <a:rPr lang="en-US" sz="1800" b="1" dirty="0"/>
              <a:t> </a:t>
            </a:r>
            <a:r>
              <a:rPr lang="en-US" sz="1800" b="1" dirty="0" err="1"/>
              <a:t>suatu</a:t>
            </a:r>
            <a:r>
              <a:rPr lang="en-US" sz="1800" b="1" dirty="0"/>
              <a:t> </a:t>
            </a:r>
            <a:r>
              <a:rPr lang="en-US" sz="1800" b="1" dirty="0" err="1"/>
              <a:t>prosedur</a:t>
            </a:r>
            <a:r>
              <a:rPr lang="en-US" sz="1800" b="1" dirty="0"/>
              <a:t> / Quality System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u="sng" dirty="0" err="1"/>
              <a:t>Langsung</a:t>
            </a:r>
            <a:r>
              <a:rPr lang="en-US" sz="1800" u="sng" dirty="0"/>
              <a:t> </a:t>
            </a:r>
            <a:r>
              <a:rPr lang="en-US" sz="1800" u="sng" dirty="0" err="1"/>
              <a:t>berkaitan</a:t>
            </a:r>
            <a:r>
              <a:rPr lang="en-US" sz="1800" u="sng" dirty="0"/>
              <a:t> </a:t>
            </a:r>
            <a:r>
              <a:rPr lang="en-US" sz="1800" u="sng" dirty="0" err="1"/>
              <a:t>dengan</a:t>
            </a:r>
            <a:r>
              <a:rPr lang="en-US" sz="1800" u="sng" dirty="0"/>
              <a:t> </a:t>
            </a:r>
            <a:r>
              <a:rPr lang="en-US" sz="1800" u="sng" dirty="0" err="1"/>
              <a:t>pelanggan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di audit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sering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lama. </a:t>
            </a:r>
            <a:r>
              <a:rPr lang="en-US" sz="1800" dirty="0" err="1"/>
              <a:t>Seperti</a:t>
            </a:r>
            <a:r>
              <a:rPr lang="en-US" sz="1800" dirty="0"/>
              <a:t> : </a:t>
            </a:r>
            <a:r>
              <a:rPr lang="en-US" sz="1800" dirty="0" err="1"/>
              <a:t>Klaim</a:t>
            </a:r>
            <a:r>
              <a:rPr lang="en-US" sz="1800" dirty="0"/>
              <a:t> </a:t>
            </a:r>
            <a:r>
              <a:rPr lang="en-US" sz="1800" dirty="0" err="1"/>
              <a:t>pelanggan</a:t>
            </a:r>
            <a:r>
              <a:rPr lang="en-US" sz="1800" dirty="0"/>
              <a:t>,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/>
              <a:t>keluhan</a:t>
            </a:r>
            <a:r>
              <a:rPr lang="en-US" sz="1800" dirty="0"/>
              <a:t> </a:t>
            </a:r>
            <a:r>
              <a:rPr lang="en-US" sz="1800" dirty="0" err="1"/>
              <a:t>pelanggan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audit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sering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.</a:t>
            </a:r>
            <a:endParaRPr lang="id-ID" sz="1800" dirty="0"/>
          </a:p>
          <a:p>
            <a:pPr eaLnBrk="1" hangingPunct="1">
              <a:lnSpc>
                <a:spcPct val="90000"/>
              </a:lnSpc>
            </a:pPr>
            <a:r>
              <a:rPr lang="en-US" sz="1800" dirty="0" err="1"/>
              <a:t>Perubahan</a:t>
            </a:r>
            <a:r>
              <a:rPr lang="en-US" sz="1800" dirty="0"/>
              <a:t> yang </a:t>
            </a:r>
            <a:r>
              <a:rPr lang="en-US" sz="1800" dirty="0" err="1"/>
              <a:t>mempengaruhi</a:t>
            </a:r>
            <a:r>
              <a:rPr lang="en-US" sz="1800" dirty="0"/>
              <a:t> </a:t>
            </a:r>
            <a:r>
              <a:rPr lang="en-US" sz="1800" dirty="0" err="1"/>
              <a:t>organisasi</a:t>
            </a:r>
            <a:endParaRPr lang="en-US" sz="1800" dirty="0"/>
          </a:p>
          <a:p>
            <a:pPr marL="742950" lvl="2" indent="-342900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konsekuensi</a:t>
            </a:r>
            <a:r>
              <a:rPr lang="en-US" sz="1800" dirty="0"/>
              <a:t> </a:t>
            </a:r>
            <a:r>
              <a:rPr lang="en-US" sz="1800" dirty="0" err="1"/>
              <a:t>positif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negatif</a:t>
            </a:r>
            <a:endParaRPr lang="en-US" sz="1800" dirty="0"/>
          </a:p>
          <a:p>
            <a:pPr marL="742950" lvl="2" indent="-342900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u="sng" dirty="0" err="1"/>
              <a:t>Perubahan</a:t>
            </a:r>
            <a:r>
              <a:rPr lang="en-US" sz="1800" u="sng" dirty="0"/>
              <a:t> </a:t>
            </a:r>
            <a:r>
              <a:rPr lang="en-US" sz="1800" u="sng" dirty="0" err="1"/>
              <a:t>sistem</a:t>
            </a:r>
            <a:r>
              <a:rPr lang="en-US" sz="1800" u="sng" dirty="0"/>
              <a:t> </a:t>
            </a:r>
            <a:r>
              <a:rPr lang="en-US" sz="1800" u="sng" dirty="0" err="1"/>
              <a:t>berdampak</a:t>
            </a:r>
            <a:r>
              <a:rPr lang="en-US" sz="1800" u="sng" dirty="0"/>
              <a:t> </a:t>
            </a:r>
            <a:r>
              <a:rPr lang="en-US" sz="1800" u="sng" dirty="0" err="1"/>
              <a:t>pada</a:t>
            </a:r>
            <a:r>
              <a:rPr lang="en-US" sz="1800" u="sng" dirty="0"/>
              <a:t> </a:t>
            </a:r>
            <a:r>
              <a:rPr lang="en-US" sz="1800" u="sng" dirty="0" err="1"/>
              <a:t>perubahan</a:t>
            </a:r>
            <a:r>
              <a:rPr lang="en-US" sz="1800" u="sng" dirty="0"/>
              <a:t> </a:t>
            </a:r>
            <a:r>
              <a:rPr lang="en-US" sz="1800" u="sng" dirty="0" err="1"/>
              <a:t>kebiasaan</a:t>
            </a:r>
            <a:r>
              <a:rPr lang="en-US" sz="1800" dirty="0"/>
              <a:t>.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kebiasaan</a:t>
            </a:r>
            <a:r>
              <a:rPr lang="en-US" sz="1800" dirty="0"/>
              <a:t> </a:t>
            </a:r>
            <a:r>
              <a:rPr lang="en-US" sz="1800" dirty="0" err="1"/>
              <a:t>memerlukan</a:t>
            </a:r>
            <a:r>
              <a:rPr lang="en-US" sz="1800" dirty="0"/>
              <a:t> </a:t>
            </a:r>
            <a:r>
              <a:rPr lang="en-US" sz="1800" dirty="0" err="1"/>
              <a:t>kontrol</a:t>
            </a:r>
            <a:r>
              <a:rPr lang="en-US" sz="1800" dirty="0"/>
              <a:t> yang </a:t>
            </a:r>
            <a:r>
              <a:rPr lang="en-US" sz="1800" dirty="0" err="1"/>
              <a:t>ketat</a:t>
            </a:r>
            <a:r>
              <a:rPr lang="en-US" sz="1800" dirty="0"/>
              <a:t> </a:t>
            </a:r>
            <a:r>
              <a:rPr lang="en-US" sz="1800" dirty="0" err="1"/>
              <a:t>sampai</a:t>
            </a:r>
            <a:r>
              <a:rPr lang="en-US" sz="1800" dirty="0"/>
              <a:t>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menjadi</a:t>
            </a:r>
            <a:r>
              <a:rPr lang="en-US" sz="1800" dirty="0"/>
              <a:t> </a:t>
            </a:r>
            <a:r>
              <a:rPr lang="en-US" sz="1800" dirty="0" err="1"/>
              <a:t>kebiasaan</a:t>
            </a:r>
            <a:r>
              <a:rPr lang="en-US" sz="1800" dirty="0"/>
              <a:t>.</a:t>
            </a:r>
          </a:p>
          <a:p>
            <a:pPr marL="742950" lvl="2" indent="-342900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Audit </a:t>
            </a:r>
            <a:r>
              <a:rPr lang="en-US" sz="1800" dirty="0" err="1"/>
              <a:t>perlu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memastikan</a:t>
            </a:r>
            <a:r>
              <a:rPr lang="en-US" sz="1800" dirty="0"/>
              <a:t> </a:t>
            </a:r>
            <a:r>
              <a:rPr lang="en-US" sz="1800" u="sng" dirty="0" err="1"/>
              <a:t>perubahan</a:t>
            </a:r>
            <a:r>
              <a:rPr lang="en-US" sz="1800" u="sng" dirty="0"/>
              <a:t> </a:t>
            </a:r>
            <a:r>
              <a:rPr lang="en-US" sz="1800" u="sng" dirty="0" err="1"/>
              <a:t>tidak</a:t>
            </a:r>
            <a:r>
              <a:rPr lang="en-US" sz="1800" u="sng" dirty="0"/>
              <a:t> </a:t>
            </a:r>
            <a:r>
              <a:rPr lang="en-US" sz="1800" u="sng" dirty="0" err="1"/>
              <a:t>berdampak</a:t>
            </a:r>
            <a:r>
              <a:rPr lang="en-US" sz="1800" u="sng" dirty="0"/>
              <a:t> </a:t>
            </a:r>
            <a:r>
              <a:rPr lang="en-US" sz="1800" u="sng" dirty="0" err="1"/>
              <a:t>negatif</a:t>
            </a:r>
            <a:r>
              <a:rPr lang="en-US" sz="1800" u="sng" dirty="0"/>
              <a:t> </a:t>
            </a:r>
            <a:r>
              <a:rPr lang="en-US" sz="1800" u="sng" dirty="0" err="1"/>
              <a:t>dan</a:t>
            </a:r>
            <a:r>
              <a:rPr lang="en-US" sz="1800" u="sng" dirty="0"/>
              <a:t> </a:t>
            </a:r>
            <a:r>
              <a:rPr lang="en-US" sz="1800" u="sng" dirty="0" err="1"/>
              <a:t>kebiasaan</a:t>
            </a:r>
            <a:r>
              <a:rPr lang="en-US" sz="1800" u="sng" dirty="0"/>
              <a:t> personal </a:t>
            </a:r>
            <a:r>
              <a:rPr lang="en-US" sz="1800" u="sng" dirty="0" err="1"/>
              <a:t>sudah</a:t>
            </a:r>
            <a:r>
              <a:rPr lang="en-US" sz="1800" u="sng" dirty="0"/>
              <a:t> </a:t>
            </a:r>
            <a:r>
              <a:rPr lang="en-US" sz="1800" u="sng" dirty="0" err="1"/>
              <a:t>berubah</a:t>
            </a:r>
            <a:r>
              <a:rPr lang="en-US" sz="1800" u="sng" dirty="0"/>
              <a:t> </a:t>
            </a:r>
            <a:r>
              <a:rPr lang="en-US" sz="1800" u="sng" dirty="0" err="1"/>
              <a:t>mengikuti</a:t>
            </a:r>
            <a:r>
              <a:rPr lang="en-US" sz="1800" u="sng" dirty="0"/>
              <a:t> </a:t>
            </a:r>
            <a:r>
              <a:rPr lang="en-US" sz="1800" u="sng" dirty="0" err="1"/>
              <a:t>sistem</a:t>
            </a:r>
            <a:r>
              <a:rPr lang="en-US" sz="1800" u="sng" dirty="0"/>
              <a:t> </a:t>
            </a:r>
            <a:r>
              <a:rPr lang="en-US" sz="1800" u="sng" dirty="0" err="1"/>
              <a:t>baru</a:t>
            </a:r>
            <a:r>
              <a:rPr lang="en-US" sz="1800" u="sng" dirty="0"/>
              <a:t>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id-ID" sz="18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95282" cy="21431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24174" y="1168703"/>
            <a:ext cx="6881826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35596" y="5373216"/>
            <a:ext cx="842591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sz="2000" b="1" dirty="0">
              <a:solidFill>
                <a:srgbClr val="FF0000"/>
              </a:solidFill>
            </a:endParaRPr>
          </a:p>
          <a:p>
            <a:pPr marL="342900" lvl="1" indent="-342900"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sz="1800" b="1" u="sng" dirty="0" err="1"/>
              <a:t>Hasil</a:t>
            </a:r>
            <a:r>
              <a:rPr lang="en-US" sz="1800" b="1" u="sng" dirty="0"/>
              <a:t> audit </a:t>
            </a:r>
            <a:r>
              <a:rPr lang="id-ID" sz="1800" b="1" u="sng" dirty="0"/>
              <a:t>sebelumnya</a:t>
            </a:r>
            <a:r>
              <a:rPr lang="en-US" sz="1800" dirty="0"/>
              <a:t>,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menunjukkan</a:t>
            </a:r>
            <a:r>
              <a:rPr lang="en-US" sz="1800" dirty="0"/>
              <a:t> </a:t>
            </a:r>
            <a:r>
              <a:rPr lang="en-US" sz="1800" dirty="0" err="1"/>
              <a:t>banyaknya</a:t>
            </a:r>
            <a:r>
              <a:rPr lang="en-US" sz="1800" dirty="0"/>
              <a:t> Nonconformity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frekuensi</a:t>
            </a:r>
            <a:r>
              <a:rPr lang="en-US" sz="1800" dirty="0"/>
              <a:t> audit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sering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lama.</a:t>
            </a:r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709050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285875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 eaLnBrk="1" hangingPunct="1">
              <a:buFont typeface="Monotype Sorts" charset="2"/>
              <a:buChar char="­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Pemilihan</a:t>
            </a:r>
            <a:r>
              <a:rPr lang="en-US" sz="3600" dirty="0">
                <a:solidFill>
                  <a:schemeClr val="bg1"/>
                </a:solidFill>
              </a:rPr>
              <a:t> Audit Team</a:t>
            </a:r>
            <a:endParaRPr lang="en-US" sz="36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918" y="1774825"/>
            <a:ext cx="5762885" cy="4318000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800" dirty="0" err="1"/>
              <a:t>Jumlah</a:t>
            </a:r>
            <a:r>
              <a:rPr lang="en-US" sz="2800" dirty="0"/>
              <a:t> </a:t>
            </a:r>
            <a:r>
              <a:rPr lang="en-US" sz="2800" dirty="0" err="1"/>
              <a:t>anggota</a:t>
            </a:r>
            <a:r>
              <a:rPr lang="en-US" sz="2800" dirty="0"/>
              <a:t> audit team </a:t>
            </a:r>
            <a:r>
              <a:rPr lang="en-US" sz="2800" dirty="0" err="1"/>
              <a:t>bervariasi</a:t>
            </a:r>
            <a:r>
              <a:rPr lang="en-US" sz="2800" dirty="0"/>
              <a:t> </a:t>
            </a:r>
            <a:r>
              <a:rPr lang="en-US" sz="2800" dirty="0" err="1"/>
              <a:t>tergantung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: 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/>
              <a:t>Scope (</a:t>
            </a:r>
            <a:r>
              <a:rPr lang="en-US" sz="2400" dirty="0" err="1"/>
              <a:t>jangkauan</a:t>
            </a:r>
            <a:r>
              <a:rPr lang="en-US" sz="2400" dirty="0"/>
              <a:t> audit)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Personel</a:t>
            </a:r>
            <a:r>
              <a:rPr lang="en-US" sz="2400" dirty="0"/>
              <a:t> (auditor) yang </a:t>
            </a:r>
            <a:r>
              <a:rPr lang="en-US" sz="2400" dirty="0" err="1"/>
              <a:t>tersedia</a:t>
            </a:r>
            <a:r>
              <a:rPr lang="en-US" sz="2400" dirty="0"/>
              <a:t>.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Waktu</a:t>
            </a:r>
            <a:r>
              <a:rPr lang="en-US" sz="2400" dirty="0"/>
              <a:t> yang </a:t>
            </a:r>
            <a:r>
              <a:rPr lang="en-US" sz="2400" dirty="0" err="1"/>
              <a:t>tersedia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menyelesaikan</a:t>
            </a:r>
            <a:r>
              <a:rPr lang="en-US" sz="2400" dirty="0"/>
              <a:t> audit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keahlian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</p:txBody>
      </p:sp>
      <p:pic>
        <p:nvPicPr>
          <p:cNvPr id="65540" name="Picture 14" descr="Business-people-on-sidewal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64" y="1857364"/>
            <a:ext cx="2286016" cy="38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496" y="5955059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0265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765579" y="1546845"/>
            <a:ext cx="8645121" cy="399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buFont typeface="Monotype Sorts" charset="2"/>
              <a:buNone/>
            </a:pPr>
            <a:r>
              <a:rPr lang="en-US" sz="2400" dirty="0" err="1">
                <a:latin typeface="+mn-lt"/>
              </a:rPr>
              <a:t>Pada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umumnya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pemilihan</a:t>
            </a:r>
            <a:r>
              <a:rPr lang="en-US" sz="2400" dirty="0">
                <a:latin typeface="+mn-lt"/>
              </a:rPr>
              <a:t> auditor </a:t>
            </a:r>
            <a:r>
              <a:rPr lang="en-US" sz="2400" dirty="0" err="1">
                <a:latin typeface="+mn-lt"/>
              </a:rPr>
              <a:t>berdasarkan</a:t>
            </a:r>
            <a:r>
              <a:rPr lang="en-US" sz="2400" dirty="0">
                <a:latin typeface="+mn-lt"/>
              </a:rPr>
              <a:t> </a:t>
            </a:r>
          </a:p>
          <a:p>
            <a:pPr marL="0" lvl="1" algn="just" eaLnBrk="0" hangingPunct="0"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>
                <a:latin typeface="+mn-lt"/>
              </a:rPr>
              <a:t>kelulusan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ujian</a:t>
            </a:r>
            <a:r>
              <a:rPr lang="en-US" sz="2400" dirty="0">
                <a:latin typeface="+mn-lt"/>
              </a:rPr>
              <a:t> IQA </a:t>
            </a:r>
            <a:r>
              <a:rPr lang="en-US" sz="2400" dirty="0" err="1">
                <a:latin typeface="+mn-lt"/>
              </a:rPr>
              <a:t>dan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tidak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mengaudit</a:t>
            </a:r>
            <a:r>
              <a:rPr lang="en-US" sz="2400" dirty="0">
                <a:latin typeface="+mn-lt"/>
              </a:rPr>
              <a:t> area </a:t>
            </a:r>
            <a:r>
              <a:rPr lang="en-US" sz="2400" dirty="0" err="1">
                <a:latin typeface="+mn-lt"/>
              </a:rPr>
              <a:t>sendiri</a:t>
            </a:r>
            <a:endParaRPr lang="en-US" sz="2400" dirty="0">
              <a:latin typeface="+mn-lt"/>
            </a:endParaRPr>
          </a:p>
          <a:p>
            <a:pPr algn="just" eaLnBrk="0" hangingPunct="0"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>
                <a:latin typeface="+mn-lt"/>
              </a:rPr>
              <a:t>Seharusnya</a:t>
            </a:r>
            <a:endParaRPr lang="en-US" sz="2400" dirty="0">
              <a:latin typeface="+mn-lt"/>
            </a:endParaRPr>
          </a:p>
          <a:p>
            <a:pPr marL="531813" indent="-531813" algn="just" eaLnBrk="0" hangingPunct="0">
              <a:spcAft>
                <a:spcPct val="70000"/>
              </a:spcAft>
              <a:buFont typeface="Monotype Sorts" charset="2"/>
              <a:buChar char="J"/>
            </a:pPr>
            <a:r>
              <a:rPr lang="en-US" sz="2000" b="0" dirty="0">
                <a:latin typeface="+mn-lt"/>
              </a:rPr>
              <a:t>Team audit/ auditor </a:t>
            </a:r>
            <a:r>
              <a:rPr lang="en-US" sz="2000" b="0" dirty="0" err="1">
                <a:latin typeface="+mn-lt"/>
              </a:rPr>
              <a:t>harus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mereka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independen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terhadap</a:t>
            </a:r>
            <a:r>
              <a:rPr lang="en-US" sz="2000" b="0" dirty="0">
                <a:latin typeface="+mn-lt"/>
              </a:rPr>
              <a:t> area yang </a:t>
            </a:r>
            <a:r>
              <a:rPr lang="en-US" sz="2000" b="0" dirty="0" err="1">
                <a:latin typeface="+mn-lt"/>
              </a:rPr>
              <a:t>akan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diaudit</a:t>
            </a:r>
            <a:r>
              <a:rPr lang="en-US" sz="2000" b="0" dirty="0">
                <a:latin typeface="+mn-lt"/>
              </a:rPr>
              <a:t>.</a:t>
            </a:r>
          </a:p>
          <a:p>
            <a:pPr marL="531813" indent="-531813" algn="just" eaLnBrk="0" hangingPunct="0">
              <a:spcAft>
                <a:spcPct val="70000"/>
              </a:spcAft>
              <a:buFont typeface="Monotype Sorts" charset="2"/>
              <a:buChar char="J"/>
            </a:pPr>
            <a:r>
              <a:rPr lang="en-US" sz="2000" b="0" u="sng" dirty="0">
                <a:latin typeface="+mn-lt"/>
              </a:rPr>
              <a:t>Team audit/ auditor </a:t>
            </a:r>
            <a:r>
              <a:rPr lang="en-US" sz="2000" b="0" u="sng" dirty="0" err="1">
                <a:latin typeface="+mn-lt"/>
              </a:rPr>
              <a:t>harus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memahami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teknologi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proses</a:t>
            </a:r>
            <a:r>
              <a:rPr lang="en-US" sz="2000" b="0" u="sng" dirty="0">
                <a:latin typeface="+mn-lt"/>
              </a:rPr>
              <a:t>/ area yang </a:t>
            </a:r>
            <a:r>
              <a:rPr lang="en-US" sz="2000" b="0" u="sng" dirty="0" err="1">
                <a:latin typeface="+mn-lt"/>
              </a:rPr>
              <a:t>akan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di</a:t>
            </a:r>
            <a:r>
              <a:rPr lang="en-US" sz="2000" b="0" u="sng" dirty="0">
                <a:latin typeface="+mn-lt"/>
              </a:rPr>
              <a:t> audit, </a:t>
            </a:r>
            <a:r>
              <a:rPr lang="en-US" sz="2000" b="0" u="sng" dirty="0" err="1">
                <a:latin typeface="+mn-lt"/>
              </a:rPr>
              <a:t>sehingga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bisa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ikut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melakukan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evaluasi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ketidakefektifan</a:t>
            </a:r>
            <a:r>
              <a:rPr lang="en-US" sz="2000" b="0" u="sng" dirty="0">
                <a:latin typeface="+mn-lt"/>
              </a:rPr>
              <a:t> sistem</a:t>
            </a:r>
          </a:p>
          <a:p>
            <a:pPr marL="531813" indent="-531813" algn="just" eaLnBrk="0" hangingPunct="0">
              <a:buFont typeface="Monotype Sorts" charset="2"/>
              <a:buChar char="J"/>
              <a:tabLst>
                <a:tab pos="531813" algn="l"/>
              </a:tabLst>
            </a:pP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Jika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u="sng" dirty="0">
                <a:latin typeface="+mn-lt"/>
              </a:rPr>
              <a:t>auditor yang </a:t>
            </a:r>
            <a:r>
              <a:rPr lang="en-US" sz="2000" b="0" u="sng" dirty="0" err="1">
                <a:latin typeface="+mn-lt"/>
              </a:rPr>
              <a:t>mempunyai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keahlian</a:t>
            </a:r>
            <a:r>
              <a:rPr lang="id-ID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tidak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tersedia</a:t>
            </a:r>
            <a:r>
              <a:rPr lang="en-US" sz="2000" b="0" dirty="0">
                <a:latin typeface="+mn-lt"/>
              </a:rPr>
              <a:t>, </a:t>
            </a:r>
            <a:r>
              <a:rPr lang="en-US" sz="2000" b="0" u="sng" dirty="0" err="1">
                <a:latin typeface="+mn-lt"/>
              </a:rPr>
              <a:t>gunakan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tenaga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ahli</a:t>
            </a:r>
            <a:r>
              <a:rPr lang="en-US" sz="2000" b="0" u="sng" dirty="0">
                <a:latin typeface="+mn-lt"/>
              </a:rPr>
              <a:t> </a:t>
            </a:r>
          </a:p>
          <a:p>
            <a:pPr indent="531813" algn="just" eaLnBrk="0" hangingPunct="0">
              <a:buFont typeface="Monotype Sorts" charset="2"/>
              <a:buNone/>
            </a:pPr>
            <a:r>
              <a:rPr lang="en-US" sz="2000" b="0" u="sng" dirty="0" err="1">
                <a:latin typeface="+mn-lt"/>
              </a:rPr>
              <a:t>sebagai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pendamping</a:t>
            </a:r>
            <a:endParaRPr lang="en-US" sz="2000" b="0" u="sng" dirty="0">
              <a:latin typeface="+mn-lt"/>
            </a:endParaRPr>
          </a:p>
        </p:txBody>
      </p:sp>
      <p:sp>
        <p:nvSpPr>
          <p:cNvPr id="66565" name="WordArt 5"/>
          <p:cNvSpPr>
            <a:spLocks noChangeArrowheads="1" noChangeShapeType="1" noTextEdit="1"/>
          </p:cNvSpPr>
          <p:nvPr/>
        </p:nvSpPr>
        <p:spPr bwMode="auto">
          <a:xfrm>
            <a:off x="842605" y="428604"/>
            <a:ext cx="6110659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8986"/>
              </a:avLst>
            </a:prstTxWarp>
          </a:bodyPr>
          <a:lstStyle/>
          <a:p>
            <a:pPr algn="ctr"/>
            <a:r>
              <a:rPr lang="en-US" sz="28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Berlin Sans FB"/>
              </a:rPr>
              <a:t>DASAR PEMILIHAN AUDITOR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7810520" y="928670"/>
            <a:ext cx="2095480" cy="3571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881034" y="1117265"/>
            <a:ext cx="828680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8231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36776" y="188640"/>
            <a:ext cx="5961112" cy="1143000"/>
          </a:xfrm>
        </p:spPr>
        <p:txBody>
          <a:bodyPr/>
          <a:lstStyle/>
          <a:p>
            <a:pPr algn="l" eaLnBrk="1" hangingPunct="1"/>
            <a:r>
              <a:rPr lang="en-US" b="1" dirty="0" err="1"/>
              <a:t>Penjelasan</a:t>
            </a:r>
            <a:r>
              <a:rPr lang="en-US" b="1" dirty="0"/>
              <a:t> Training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0476" y="1196752"/>
            <a:ext cx="6969224" cy="4929222"/>
          </a:xfrm>
          <a:noFill/>
        </p:spPr>
        <p:txBody>
          <a:bodyPr/>
          <a:lstStyle/>
          <a:p>
            <a:pPr marL="1079500" indent="-360363" eaLnBrk="1" hangingPunct="1">
              <a:lnSpc>
                <a:spcPct val="90000"/>
              </a:lnSpc>
            </a:pPr>
            <a:endParaRPr lang="en-US" sz="1800" dirty="0"/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Training I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nternal Audit AS 9120B:2016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ini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dibuat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referensi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AS 9120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:20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016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pasal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9.2</a:t>
            </a:r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19011: 2011 Guidance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Internal Audit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Tambahan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teknik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audit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performa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versi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Sentral Sistem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Program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Teori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Studi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kasus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dengan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nilai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kelulusan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≥ 70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Hasil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“Successful”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tidak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“Attendance”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" name="Bent Arrow 1"/>
          <p:cNvSpPr/>
          <p:nvPr/>
        </p:nvSpPr>
        <p:spPr>
          <a:xfrm rot="10800000" flipH="1">
            <a:off x="1789187" y="404663"/>
            <a:ext cx="1196008" cy="1656183"/>
          </a:xfrm>
          <a:prstGeom prst="bentArrow">
            <a:avLst>
              <a:gd name="adj1" fmla="val 19009"/>
              <a:gd name="adj2" fmla="val 21553"/>
              <a:gd name="adj3" fmla="val 41439"/>
              <a:gd name="adj4" fmla="val 4105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 flipH="1">
            <a:off x="1323456" y="-3"/>
            <a:ext cx="1635299" cy="4077074"/>
          </a:xfrm>
          <a:prstGeom prst="bentArrow">
            <a:avLst>
              <a:gd name="adj1" fmla="val 14231"/>
              <a:gd name="adj2" fmla="val 17372"/>
              <a:gd name="adj3" fmla="val 29582"/>
              <a:gd name="adj4" fmla="val 41058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rot="10800000" flipH="1">
            <a:off x="789953" y="404662"/>
            <a:ext cx="2146823" cy="4910288"/>
          </a:xfrm>
          <a:prstGeom prst="bentArrow">
            <a:avLst>
              <a:gd name="adj1" fmla="val 12234"/>
              <a:gd name="adj2" fmla="val 13046"/>
              <a:gd name="adj3" fmla="val 24258"/>
              <a:gd name="adj4" fmla="val 4105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79315" y="-22824"/>
            <a:ext cx="1393365" cy="133164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INTERNAL AUDITOR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-22824"/>
            <a:ext cx="501921" cy="688082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745088" y="1308816"/>
            <a:ext cx="4160912" cy="2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3620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512840" y="188640"/>
            <a:ext cx="6318435" cy="868362"/>
          </a:xfrm>
          <a:noFill/>
        </p:spPr>
        <p:txBody>
          <a:bodyPr/>
          <a:lstStyle/>
          <a:p>
            <a:pPr algn="ctr" eaLnBrk="1" hangingPunct="1">
              <a:buFont typeface="Monotype Sorts" charset="2"/>
              <a:buChar char="®"/>
            </a:pPr>
            <a:r>
              <a:rPr lang="en-US" sz="2800" b="1" dirty="0"/>
              <a:t> </a:t>
            </a:r>
            <a:r>
              <a:rPr lang="en-US" sz="2800" b="1" dirty="0" err="1"/>
              <a:t>Hubungi</a:t>
            </a:r>
            <a:r>
              <a:rPr lang="en-US" sz="2800" b="1" dirty="0"/>
              <a:t> </a:t>
            </a:r>
            <a:r>
              <a:rPr lang="en-US" sz="2800" b="1" dirty="0" err="1"/>
              <a:t>organisasi</a:t>
            </a:r>
            <a:r>
              <a:rPr lang="en-US" sz="2800" b="1" dirty="0"/>
              <a:t> yang </a:t>
            </a:r>
            <a:r>
              <a:rPr lang="en-US" sz="2800" b="1" dirty="0" err="1"/>
              <a:t>akan</a:t>
            </a:r>
            <a:r>
              <a:rPr lang="en-US" sz="2800" b="1" dirty="0"/>
              <a:t> </a:t>
            </a:r>
            <a:r>
              <a:rPr lang="en-US" sz="2800" b="1" dirty="0" err="1"/>
              <a:t>diaudit</a:t>
            </a:r>
            <a:r>
              <a:rPr lang="en-US" sz="2800" b="1" dirty="0"/>
              <a:t> 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843966" y="1511909"/>
            <a:ext cx="5566734" cy="4786346"/>
          </a:xfrm>
          <a:noFill/>
          <a:ln>
            <a:noFill/>
          </a:ln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/>
              <a:t>Dimaksudkan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Mengkonfirmasikan</a:t>
            </a:r>
            <a:r>
              <a:rPr lang="en-US" sz="2400" dirty="0"/>
              <a:t> </a:t>
            </a:r>
            <a:r>
              <a:rPr lang="en-US" sz="2400" dirty="0" err="1"/>
              <a:t>jadwal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mendapat</a:t>
            </a:r>
            <a:r>
              <a:rPr lang="en-US" sz="2400" dirty="0"/>
              <a:t> </a:t>
            </a:r>
            <a:r>
              <a:rPr lang="en-US" sz="2400" dirty="0" err="1"/>
              <a:t>persetujuan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pelaksanaan</a:t>
            </a:r>
            <a:r>
              <a:rPr lang="en-US" sz="2400" dirty="0"/>
              <a:t> audit.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diperlukan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 </a:t>
            </a:r>
            <a:r>
              <a:rPr lang="en-US" sz="2400" dirty="0" err="1"/>
              <a:t>perencanaan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check list.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Auditee</a:t>
            </a:r>
            <a:r>
              <a:rPr lang="en-US" sz="2400" dirty="0"/>
              <a:t> </a:t>
            </a:r>
            <a:r>
              <a:rPr lang="en-US" sz="2400" dirty="0" err="1"/>
              <a:t>sempat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persiapan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, record, </a:t>
            </a:r>
            <a:r>
              <a:rPr lang="en-US" sz="2400" dirty="0" err="1"/>
              <a:t>personel</a:t>
            </a:r>
            <a:r>
              <a:rPr lang="en-US" sz="2400" dirty="0"/>
              <a:t> yang </a:t>
            </a:r>
            <a:r>
              <a:rPr lang="en-US" sz="2400" dirty="0" err="1"/>
              <a:t>bersangkutan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, </a:t>
            </a:r>
            <a:r>
              <a:rPr lang="en-US" sz="2400" dirty="0" err="1"/>
              <a:t>ruang</a:t>
            </a:r>
            <a:r>
              <a:rPr lang="en-US" sz="2400" dirty="0"/>
              <a:t> / area yang </a:t>
            </a:r>
            <a:r>
              <a:rPr lang="en-US" sz="2400" dirty="0" err="1"/>
              <a:t>memadai</a:t>
            </a:r>
            <a:r>
              <a:rPr lang="en-US" sz="2400" dirty="0"/>
              <a:t>. </a:t>
            </a:r>
          </a:p>
        </p:txBody>
      </p:sp>
      <p:pic>
        <p:nvPicPr>
          <p:cNvPr id="242694" name="Picture 6" descr="https://encrypted-tbn0.gstatic.com/images?q=tbn:ANd9GcQ4YVNChTdD7LRQXTBg44TLhrWDG_l2hfCsGxVTIErIwJQ6vDSjZ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3512840" cy="6753163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20</a:t>
            </a:fld>
            <a:endParaRPr lang="id-ID"/>
          </a:p>
        </p:txBody>
      </p:sp>
      <p:cxnSp>
        <p:nvCxnSpPr>
          <p:cNvPr id="3" name="Straight Connector 2"/>
          <p:cNvCxnSpPr/>
          <p:nvPr/>
        </p:nvCxnSpPr>
        <p:spPr>
          <a:xfrm>
            <a:off x="5529064" y="1196752"/>
            <a:ext cx="4376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3400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8704" y="715157"/>
            <a:ext cx="7056784" cy="522288"/>
          </a:xfrm>
          <a:noFill/>
        </p:spPr>
        <p:txBody>
          <a:bodyPr/>
          <a:lstStyle/>
          <a:p>
            <a:pPr algn="ctr" eaLnBrk="1" hangingPunct="1">
              <a:buFont typeface="Monotype Sorts" charset="2"/>
              <a:buChar char="¯"/>
            </a:pPr>
            <a:r>
              <a:rPr lang="en-US" sz="3600" b="1" dirty="0"/>
              <a:t> </a:t>
            </a:r>
            <a:r>
              <a:rPr lang="en-US" sz="3600" b="1" dirty="0" err="1"/>
              <a:t>Pengarahan</a:t>
            </a:r>
            <a:r>
              <a:rPr lang="en-US" sz="3600" b="1" dirty="0"/>
              <a:t> </a:t>
            </a:r>
            <a:r>
              <a:rPr lang="en-US" sz="3600" b="1" dirty="0" err="1"/>
              <a:t>Untuk</a:t>
            </a:r>
            <a:r>
              <a:rPr lang="en-US" sz="3600" b="1" dirty="0"/>
              <a:t> Audit Team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20509" y="2014349"/>
            <a:ext cx="6919808" cy="4294971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b="1" dirty="0"/>
              <a:t>Lead Auditor </a:t>
            </a:r>
            <a:r>
              <a:rPr lang="en-US" sz="2400" b="1" dirty="0" err="1"/>
              <a:t>memberikan</a:t>
            </a:r>
            <a:r>
              <a:rPr lang="en-US" sz="2400" b="1" dirty="0"/>
              <a:t> </a:t>
            </a:r>
            <a:r>
              <a:rPr lang="en-US" sz="2400" b="1" dirty="0" err="1"/>
              <a:t>pengarahan</a:t>
            </a:r>
            <a:r>
              <a:rPr lang="en-US" sz="2400" b="1" dirty="0"/>
              <a:t> </a:t>
            </a:r>
            <a:r>
              <a:rPr lang="en-US" sz="2400" b="1" dirty="0" err="1"/>
              <a:t>mengenai</a:t>
            </a:r>
            <a:r>
              <a:rPr lang="en-US" sz="2400" b="1" dirty="0"/>
              <a:t> </a:t>
            </a:r>
            <a:r>
              <a:rPr lang="en-US" sz="2400" b="1" dirty="0" err="1"/>
              <a:t>a.l</a:t>
            </a:r>
            <a:r>
              <a:rPr lang="en-US" sz="2400" b="1" dirty="0"/>
              <a:t>: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Audit scope.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 Schedule audit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tertentu</a:t>
            </a:r>
            <a:r>
              <a:rPr lang="id-ID" sz="2400" dirty="0"/>
              <a:t>,</a:t>
            </a:r>
            <a:r>
              <a:rPr lang="en-US" sz="2400" dirty="0"/>
              <a:t> </a:t>
            </a:r>
            <a:r>
              <a:rPr lang="en-US" sz="2400" dirty="0" err="1"/>
              <a:t>resiko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peluang</a:t>
            </a:r>
            <a:r>
              <a:rPr lang="en-US" sz="2400" dirty="0"/>
              <a:t> 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Pertimbangan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pengarahan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area </a:t>
            </a:r>
            <a:r>
              <a:rPr lang="en-US" sz="2400" dirty="0" err="1"/>
              <a:t>kritis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diinvestigasi</a:t>
            </a:r>
            <a:r>
              <a:rPr lang="en-US" sz="2400" dirty="0"/>
              <a:t>.</a:t>
            </a:r>
          </a:p>
          <a:p>
            <a:pPr marL="457200" lvl="1" indent="0" eaLnBrk="1" hangingPunct="1">
              <a:lnSpc>
                <a:spcPct val="80000"/>
              </a:lnSpc>
              <a:spcAft>
                <a:spcPct val="70000"/>
              </a:spcAft>
              <a:buNone/>
            </a:pPr>
            <a:endParaRPr lang="en-US" sz="2400" dirty="0"/>
          </a:p>
        </p:txBody>
      </p:sp>
      <p:sp>
        <p:nvSpPr>
          <p:cNvPr id="3078" name="Rectangle 20"/>
          <p:cNvSpPr>
            <a:spLocks noChangeArrowheads="1"/>
          </p:cNvSpPr>
          <p:nvPr/>
        </p:nvSpPr>
        <p:spPr bwMode="auto">
          <a:xfrm>
            <a:off x="2809831" y="5301257"/>
            <a:ext cx="694163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accent2"/>
              </a:buClr>
              <a:buFont typeface="Monotype Sorts" charset="2"/>
              <a:buNone/>
            </a:pPr>
            <a:r>
              <a:rPr lang="en-US" sz="2800" b="0" dirty="0">
                <a:latin typeface="+mn-lt"/>
              </a:rPr>
              <a:t>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809831" y="1579253"/>
            <a:ext cx="6897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2809831" cy="6858000"/>
          </a:xfrm>
          <a:custGeom>
            <a:avLst/>
            <a:gdLst>
              <a:gd name="connsiteX0" fmla="*/ 0 w 3224808"/>
              <a:gd name="connsiteY0" fmla="*/ 0 h 6858000"/>
              <a:gd name="connsiteX1" fmla="*/ 3224808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  <a:gd name="connsiteX0" fmla="*/ 0 w 3224808"/>
              <a:gd name="connsiteY0" fmla="*/ 0 h 6858000"/>
              <a:gd name="connsiteX1" fmla="*/ 1236981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808" h="6858000">
                <a:moveTo>
                  <a:pt x="0" y="0"/>
                </a:moveTo>
                <a:lnTo>
                  <a:pt x="1236981" y="0"/>
                </a:lnTo>
                <a:lnTo>
                  <a:pt x="32248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" y="0"/>
            <a:ext cx="1745263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6536" y="2780928"/>
            <a:ext cx="2377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8592" y="3417937"/>
            <a:ext cx="228600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50054" y="4028814"/>
            <a:ext cx="210312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228680" y="4651309"/>
            <a:ext cx="19202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578672" y="5563663"/>
            <a:ext cx="155448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-1" y="1"/>
            <a:ext cx="2288705" cy="6857999"/>
          </a:xfrm>
          <a:custGeom>
            <a:avLst/>
            <a:gdLst>
              <a:gd name="connsiteX0" fmla="*/ 0 w 1395731"/>
              <a:gd name="connsiteY0" fmla="*/ 0 h 5018099"/>
              <a:gd name="connsiteX1" fmla="*/ 1395731 w 1395731"/>
              <a:gd name="connsiteY1" fmla="*/ 0 h 5018099"/>
              <a:gd name="connsiteX2" fmla="*/ 1395731 w 1395731"/>
              <a:gd name="connsiteY2" fmla="*/ 5018099 h 5018099"/>
              <a:gd name="connsiteX3" fmla="*/ 0 w 1395731"/>
              <a:gd name="connsiteY3" fmla="*/ 5018099 h 5018099"/>
              <a:gd name="connsiteX4" fmla="*/ 0 w 1395731"/>
              <a:gd name="connsiteY4" fmla="*/ 0 h 5018099"/>
              <a:gd name="connsiteX0" fmla="*/ 0 w 1395731"/>
              <a:gd name="connsiteY0" fmla="*/ 0 h 5018099"/>
              <a:gd name="connsiteX1" fmla="*/ 1395731 w 1395731"/>
              <a:gd name="connsiteY1" fmla="*/ 5018099 h 5018099"/>
              <a:gd name="connsiteX2" fmla="*/ 0 w 1395731"/>
              <a:gd name="connsiteY2" fmla="*/ 5018099 h 5018099"/>
              <a:gd name="connsiteX3" fmla="*/ 0 w 1395731"/>
              <a:gd name="connsiteY3" fmla="*/ 0 h 501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731" h="5018099">
                <a:moveTo>
                  <a:pt x="0" y="0"/>
                </a:moveTo>
                <a:lnTo>
                  <a:pt x="1395731" y="5018099"/>
                </a:lnTo>
                <a:lnTo>
                  <a:pt x="0" y="50180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79049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04" y="571480"/>
            <a:ext cx="6552394" cy="633412"/>
          </a:xfrm>
          <a:noFill/>
        </p:spPr>
        <p:txBody>
          <a:bodyPr anchor="b"/>
          <a:lstStyle/>
          <a:p>
            <a:pPr eaLnBrk="1" hangingPunct="1">
              <a:buFont typeface="Monotype Sorts" charset="2"/>
              <a:buNone/>
            </a:pPr>
            <a:r>
              <a:rPr lang="en-US" sz="3600" dirty="0" err="1"/>
              <a:t>Pembuatan</a:t>
            </a:r>
            <a:r>
              <a:rPr lang="en-US" sz="3600" dirty="0"/>
              <a:t> Checklist Audit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8422" y="2117748"/>
            <a:ext cx="6643734" cy="4525962"/>
          </a:xfrm>
          <a:noFill/>
        </p:spPr>
        <p:txBody>
          <a:bodyPr/>
          <a:lstStyle/>
          <a:p>
            <a:pPr eaLnBrk="1" hangingPunct="1">
              <a:lnSpc>
                <a:spcPct val="70000"/>
              </a:lnSpc>
              <a:buFont typeface="Wingdings" pitchFamily="2" charset="2"/>
              <a:buNone/>
            </a:pPr>
            <a:r>
              <a:rPr lang="en-US" sz="2400" dirty="0" err="1"/>
              <a:t>Tujuan</a:t>
            </a:r>
            <a:r>
              <a:rPr lang="en-US" sz="2400" dirty="0"/>
              <a:t> </a:t>
            </a:r>
            <a:r>
              <a:rPr lang="en-US" sz="2400" dirty="0" err="1"/>
              <a:t>Pembuatannya</a:t>
            </a:r>
            <a:r>
              <a:rPr lang="en-US" sz="2400" dirty="0"/>
              <a:t> </a:t>
            </a:r>
            <a:r>
              <a:rPr lang="en-US" sz="2400" dirty="0" err="1"/>
              <a:t>a.l</a:t>
            </a:r>
            <a:r>
              <a:rPr lang="en-US" sz="24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2400" dirty="0"/>
          </a:p>
          <a:p>
            <a:pPr eaLnBrk="1" hangingPunct="1">
              <a:lnSpc>
                <a:spcPct val="120000"/>
              </a:lnSpc>
            </a:pPr>
            <a:r>
              <a:rPr lang="id-ID" sz="2400" dirty="0" err="1"/>
              <a:t>M</a:t>
            </a:r>
            <a:r>
              <a:rPr lang="en-US" sz="2400" dirty="0" err="1"/>
              <a:t>embantu</a:t>
            </a:r>
            <a:r>
              <a:rPr lang="en-US" sz="2400" dirty="0"/>
              <a:t> auditor </a:t>
            </a:r>
            <a:r>
              <a:rPr lang="en-US" sz="2400" dirty="0" err="1"/>
              <a:t>mengingat</a:t>
            </a:r>
            <a:r>
              <a:rPr lang="en-US" sz="2400" dirty="0"/>
              <a:t> </a:t>
            </a:r>
            <a:r>
              <a:rPr lang="en-US" sz="2400" dirty="0" err="1"/>
              <a:t>apa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diperiksa</a:t>
            </a:r>
            <a:endParaRPr lang="en-US" sz="2400" dirty="0"/>
          </a:p>
          <a:p>
            <a:pPr eaLnBrk="1" hangingPunct="1">
              <a:lnSpc>
                <a:spcPct val="120000"/>
              </a:lnSpc>
            </a:pPr>
            <a:r>
              <a:rPr lang="id-ID" sz="2400" dirty="0" err="1"/>
              <a:t>M</a:t>
            </a:r>
            <a:r>
              <a:rPr lang="en-US" sz="2400" dirty="0" err="1"/>
              <a:t>embantu</a:t>
            </a:r>
            <a:r>
              <a:rPr lang="en-US" sz="2400" dirty="0"/>
              <a:t> </a:t>
            </a:r>
            <a:r>
              <a:rPr lang="en-US" sz="2400" dirty="0" err="1"/>
              <a:t>pengaturan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endParaRPr lang="en-US" sz="2400" dirty="0"/>
          </a:p>
          <a:p>
            <a:pPr eaLnBrk="1" hangingPunct="1">
              <a:lnSpc>
                <a:spcPct val="120000"/>
              </a:lnSpc>
            </a:pPr>
            <a:r>
              <a:rPr lang="id-ID" sz="2400" dirty="0" err="1"/>
              <a:t>M</a:t>
            </a:r>
            <a:r>
              <a:rPr lang="en-US" sz="2400" dirty="0" err="1"/>
              <a:t>embantu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memastikan</a:t>
            </a:r>
            <a:r>
              <a:rPr lang="en-US" sz="2400" dirty="0"/>
              <a:t> </a:t>
            </a:r>
            <a:r>
              <a:rPr lang="en-US" sz="2400" dirty="0" err="1"/>
              <a:t>cakupan</a:t>
            </a:r>
            <a:r>
              <a:rPr lang="en-US" sz="2400" dirty="0"/>
              <a:t> </a:t>
            </a:r>
            <a:r>
              <a:rPr lang="en-US" sz="2400" dirty="0" err="1"/>
              <a:t>ruang</a:t>
            </a:r>
            <a:r>
              <a:rPr lang="en-US" sz="2400" dirty="0"/>
              <a:t> </a:t>
            </a:r>
            <a:r>
              <a:rPr lang="en-US" sz="2400" dirty="0" err="1"/>
              <a:t>lingkup</a:t>
            </a:r>
            <a:endParaRPr lang="en-US" sz="2400" dirty="0"/>
          </a:p>
          <a:p>
            <a:pPr eaLnBrk="1" hangingPunct="1">
              <a:lnSpc>
                <a:spcPct val="120000"/>
              </a:lnSpc>
            </a:pPr>
            <a:r>
              <a:rPr lang="en-US" sz="2400" dirty="0" err="1"/>
              <a:t>Menentukan</a:t>
            </a:r>
            <a:r>
              <a:rPr lang="en-US" sz="2400" dirty="0"/>
              <a:t> “</a:t>
            </a:r>
            <a:r>
              <a:rPr lang="en-US" sz="2400" dirty="0" err="1"/>
              <a:t>jejak</a:t>
            </a:r>
            <a:r>
              <a:rPr lang="en-US" sz="2400" dirty="0"/>
              <a:t> audit”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urutan</a:t>
            </a:r>
            <a:r>
              <a:rPr lang="en-US" sz="2400" dirty="0"/>
              <a:t> audit.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739082" y="285728"/>
          <a:ext cx="1823908" cy="21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" name="Clip" r:id="rId3" imgW="581400" imgH="615960" progId="">
                  <p:embed/>
                </p:oleObj>
              </mc:Choice>
              <mc:Fallback>
                <p:oleObj name="Clip" r:id="rId3" imgW="581400" imgH="6159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9082" y="285728"/>
                        <a:ext cx="1823908" cy="21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0"/>
            <a:ext cx="2595546" cy="650083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72594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5427" y="269875"/>
            <a:ext cx="8046441" cy="1143000"/>
          </a:xfrm>
        </p:spPr>
        <p:txBody>
          <a:bodyPr/>
          <a:lstStyle/>
          <a:p>
            <a:pPr eaLnBrk="1" hangingPunct="1"/>
            <a:r>
              <a:rPr lang="en-US" sz="3600" b="0" dirty="0" err="1"/>
              <a:t>Dasar</a:t>
            </a:r>
            <a:r>
              <a:rPr lang="en-US" sz="3600" b="0" dirty="0"/>
              <a:t> </a:t>
            </a:r>
            <a:r>
              <a:rPr lang="en-US" sz="3600" b="0" dirty="0" err="1"/>
              <a:t>dalam</a:t>
            </a:r>
            <a:r>
              <a:rPr lang="en-US" sz="3600" b="0" dirty="0"/>
              <a:t> </a:t>
            </a:r>
            <a:r>
              <a:rPr lang="en-US" sz="3600" b="0" dirty="0" err="1"/>
              <a:t>pembuatan</a:t>
            </a:r>
            <a:r>
              <a:rPr lang="en-US" sz="3600" b="0" dirty="0"/>
              <a:t> check list audit</a:t>
            </a:r>
            <a:r>
              <a:rPr lang="en-US" sz="3600" dirty="0"/>
              <a:t>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4568" y="1717694"/>
            <a:ext cx="8786453" cy="44259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2400" dirty="0"/>
              <a:t>Input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pembuatan</a:t>
            </a:r>
            <a:r>
              <a:rPr lang="en-US" sz="2400" dirty="0"/>
              <a:t> check list 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Pencapaian</a:t>
            </a:r>
            <a:r>
              <a:rPr lang="en-US" sz="2000" dirty="0"/>
              <a:t> </a:t>
            </a:r>
            <a:r>
              <a:rPr lang="en-US" sz="2000" dirty="0" err="1"/>
              <a:t>kinerja</a:t>
            </a:r>
            <a:r>
              <a:rPr lang="en-US" sz="2000" dirty="0"/>
              <a:t> proses 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Resiko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Peluang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proses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Aktual</a:t>
            </a:r>
            <a:r>
              <a:rPr lang="en-US" sz="2000" dirty="0"/>
              <a:t> </a:t>
            </a:r>
            <a:r>
              <a:rPr lang="en-US" sz="2000" dirty="0" err="1"/>
              <a:t>permasalahan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/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permasalahan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proses </a:t>
            </a:r>
            <a:r>
              <a:rPr lang="en-US" sz="2000" dirty="0" err="1"/>
              <a:t>selanjutnya</a:t>
            </a:r>
            <a:endParaRPr lang="en-US" sz="20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endParaRPr lang="en-US" sz="20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/>
              <a:t>Sistem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(Quality Manual, </a:t>
            </a:r>
            <a:r>
              <a:rPr lang="en-US" sz="2000" dirty="0" err="1"/>
              <a:t>Prosedur</a:t>
            </a:r>
            <a:r>
              <a:rPr lang="en-US" sz="2000" dirty="0"/>
              <a:t>, </a:t>
            </a:r>
            <a:r>
              <a:rPr lang="en-US" sz="2000" dirty="0" err="1"/>
              <a:t>Instruksi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, Standard lain yang </a:t>
            </a:r>
            <a:r>
              <a:rPr lang="en-US" sz="2000" dirty="0" err="1"/>
              <a:t>diadopsi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),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SMM </a:t>
            </a:r>
            <a:r>
              <a:rPr lang="en-US" sz="2000" dirty="0" err="1"/>
              <a:t>dijalankan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endParaRPr lang="en-US" sz="20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id-ID" sz="2000" dirty="0"/>
              <a:t>AS 9120B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23910" cy="65008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86407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4344" y="2889224"/>
            <a:ext cx="9920344" cy="13524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-14344" y="2982664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-15552" y="4177088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263411" y="159748"/>
            <a:ext cx="930350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Proses : </a:t>
            </a:r>
          </a:p>
          <a:p>
            <a:pPr algn="ctr">
              <a:spcBef>
                <a:spcPts val="600"/>
              </a:spcBef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Aktifitas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yang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menggunakan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sumber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daya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dan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kelola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dengan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tujuan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untuk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dapat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mentranformasikan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input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menjadi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16" y="1578818"/>
            <a:ext cx="391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Ruang</a:t>
            </a:r>
            <a:r>
              <a:rPr lang="en-US" sz="1600" b="1" dirty="0"/>
              <a:t> </a:t>
            </a:r>
            <a:r>
              <a:rPr lang="en-US" sz="1600" b="1" dirty="0" err="1"/>
              <a:t>Lingkup</a:t>
            </a:r>
            <a:r>
              <a:rPr lang="en-US" sz="1600" b="1" dirty="0"/>
              <a:t> Process : SIPOCORR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3888" y="2549773"/>
            <a:ext cx="2984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Letter of Intent/ MOU/ </a:t>
            </a:r>
            <a:r>
              <a:rPr lang="en-US" sz="1600" dirty="0" err="1"/>
              <a:t>Kontrak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47305" y="2543157"/>
            <a:ext cx="2983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Invoice/</a:t>
            </a:r>
            <a:r>
              <a:rPr lang="en-US" sz="1600" dirty="0" err="1"/>
              <a:t>Tanda</a:t>
            </a:r>
            <a:r>
              <a:rPr lang="en-US" sz="1600" dirty="0"/>
              <a:t> </a:t>
            </a:r>
            <a:r>
              <a:rPr lang="en-US" sz="1600" dirty="0" err="1"/>
              <a:t>terima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99596" y="2010883"/>
            <a:ext cx="1313957" cy="523220"/>
            <a:chOff x="1101033" y="4117847"/>
            <a:chExt cx="1313957" cy="523220"/>
          </a:xfrm>
        </p:grpSpPr>
        <p:grpSp>
          <p:nvGrpSpPr>
            <p:cNvPr id="40" name="Group 39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44" name="Pentagon 43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NPUT</a:t>
                  </a:r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Freeform 45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43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Rectangle 40"/>
            <p:cNvSpPr/>
            <p:nvPr/>
          </p:nvSpPr>
          <p:spPr>
            <a:xfrm>
              <a:off x="1131637" y="411784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71293" y="2041684"/>
            <a:ext cx="1313957" cy="523220"/>
            <a:chOff x="1101033" y="4117847"/>
            <a:chExt cx="1313957" cy="523220"/>
          </a:xfrm>
        </p:grpSpPr>
        <p:grpSp>
          <p:nvGrpSpPr>
            <p:cNvPr id="48" name="Group 47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52" name="Pentagon 51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   UT PUT</a:t>
                  </a:r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4" name="Freeform 53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51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Rectangle 48"/>
            <p:cNvSpPr/>
            <p:nvPr/>
          </p:nvSpPr>
          <p:spPr>
            <a:xfrm>
              <a:off x="1131637" y="411784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359013" y="3156650"/>
            <a:ext cx="1584176" cy="523220"/>
            <a:chOff x="1101033" y="4117847"/>
            <a:chExt cx="1584176" cy="523220"/>
          </a:xfrm>
        </p:grpSpPr>
        <p:grpSp>
          <p:nvGrpSpPr>
            <p:cNvPr id="56" name="Group 55"/>
            <p:cNvGrpSpPr/>
            <p:nvPr/>
          </p:nvGrpSpPr>
          <p:grpSpPr>
            <a:xfrm>
              <a:off x="1101033" y="4151606"/>
              <a:ext cx="1584176" cy="480705"/>
              <a:chOff x="1194627" y="4108415"/>
              <a:chExt cx="1584176" cy="480705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194627" y="4108415"/>
                <a:ext cx="1584176" cy="480705"/>
                <a:chOff x="3137613" y="1322677"/>
                <a:chExt cx="1584176" cy="480705"/>
              </a:xfrm>
            </p:grpSpPr>
            <p:sp>
              <p:nvSpPr>
                <p:cNvPr id="60" name="Pentagon 59"/>
                <p:cNvSpPr/>
                <p:nvPr/>
              </p:nvSpPr>
              <p:spPr>
                <a:xfrm>
                  <a:off x="3175573" y="1322677"/>
                  <a:ext cx="1546216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   USTOMER</a:t>
                  </a:r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Freeform 61"/>
                <p:cNvSpPr/>
                <p:nvPr/>
              </p:nvSpPr>
              <p:spPr>
                <a:xfrm>
                  <a:off x="3193984" y="1368310"/>
                  <a:ext cx="1420944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59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Rectangle 56"/>
            <p:cNvSpPr/>
            <p:nvPr/>
          </p:nvSpPr>
          <p:spPr>
            <a:xfrm>
              <a:off x="1131637" y="411784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392086" y="4437112"/>
            <a:ext cx="1449067" cy="544444"/>
            <a:chOff x="1101033" y="4087867"/>
            <a:chExt cx="1449067" cy="544444"/>
          </a:xfrm>
        </p:grpSpPr>
        <p:grpSp>
          <p:nvGrpSpPr>
            <p:cNvPr id="64" name="Group 63"/>
            <p:cNvGrpSpPr/>
            <p:nvPr/>
          </p:nvGrpSpPr>
          <p:grpSpPr>
            <a:xfrm>
              <a:off x="1101033" y="4151606"/>
              <a:ext cx="1449067" cy="480705"/>
              <a:chOff x="1194627" y="4108415"/>
              <a:chExt cx="1449067" cy="480705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194627" y="4108415"/>
                <a:ext cx="1449067" cy="480705"/>
                <a:chOff x="3137613" y="1322677"/>
                <a:chExt cx="1449067" cy="480705"/>
              </a:xfrm>
            </p:grpSpPr>
            <p:sp>
              <p:nvSpPr>
                <p:cNvPr id="68" name="Pentagon 67"/>
                <p:cNvSpPr/>
                <p:nvPr/>
              </p:nvSpPr>
              <p:spPr>
                <a:xfrm>
                  <a:off x="3175573" y="1322677"/>
                  <a:ext cx="141110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BJECTIVES</a:t>
                  </a:r>
                </a:p>
              </p:txBody>
            </p: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Freeform 69"/>
                <p:cNvSpPr/>
                <p:nvPr/>
              </p:nvSpPr>
              <p:spPr>
                <a:xfrm>
                  <a:off x="3193984" y="1378820"/>
                  <a:ext cx="1320688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67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131637" y="408786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935983" y="5877272"/>
            <a:ext cx="1449067" cy="481384"/>
            <a:chOff x="1101033" y="4150927"/>
            <a:chExt cx="1449067" cy="481384"/>
          </a:xfrm>
        </p:grpSpPr>
        <p:grpSp>
          <p:nvGrpSpPr>
            <p:cNvPr id="72" name="Group 71"/>
            <p:cNvGrpSpPr/>
            <p:nvPr/>
          </p:nvGrpSpPr>
          <p:grpSpPr>
            <a:xfrm>
              <a:off x="1101033" y="4151606"/>
              <a:ext cx="1449067" cy="480705"/>
              <a:chOff x="1194627" y="4108415"/>
              <a:chExt cx="1449067" cy="480705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1194627" y="4108415"/>
                <a:ext cx="1449067" cy="480705"/>
                <a:chOff x="3137613" y="1322677"/>
                <a:chExt cx="1449067" cy="480705"/>
              </a:xfrm>
            </p:grpSpPr>
            <p:sp>
              <p:nvSpPr>
                <p:cNvPr id="76" name="Pentagon 75"/>
                <p:cNvSpPr/>
                <p:nvPr/>
              </p:nvSpPr>
              <p:spPr>
                <a:xfrm>
                  <a:off x="3175573" y="1322677"/>
                  <a:ext cx="141110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EFERENCE</a:t>
                  </a:r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Freeform 77"/>
                <p:cNvSpPr/>
                <p:nvPr/>
              </p:nvSpPr>
              <p:spPr>
                <a:xfrm>
                  <a:off x="3193984" y="1378820"/>
                  <a:ext cx="1320688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75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1131637" y="4150927"/>
              <a:ext cx="32120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604696" y="4509122"/>
            <a:ext cx="1313957" cy="480705"/>
            <a:chOff x="1101033" y="4151606"/>
            <a:chExt cx="1313957" cy="480705"/>
          </a:xfrm>
        </p:grpSpPr>
        <p:grpSp>
          <p:nvGrpSpPr>
            <p:cNvPr id="80" name="Group 79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84" name="Pentagon 83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      ISK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Freeform 85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83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1" name="Rectangle 80"/>
            <p:cNvSpPr/>
            <p:nvPr/>
          </p:nvSpPr>
          <p:spPr>
            <a:xfrm>
              <a:off x="1131637" y="4157813"/>
              <a:ext cx="32120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58385" y="2492896"/>
            <a:ext cx="2116560" cy="1987746"/>
            <a:chOff x="4918580" y="3425656"/>
            <a:chExt cx="2116560" cy="1987746"/>
          </a:xfrm>
        </p:grpSpPr>
        <p:sp>
          <p:nvSpPr>
            <p:cNvPr id="9" name="Oval 8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8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07245" y="4026018"/>
              <a:ext cx="174599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>
                    <a:solidFill>
                      <a:schemeClr val="bg1"/>
                    </a:solidFill>
                  </a:ln>
                  <a:blipFill>
                    <a:blip r:embed="rId10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PROSES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9464" y="3105949"/>
            <a:ext cx="1313957" cy="544444"/>
            <a:chOff x="1101033" y="4087867"/>
            <a:chExt cx="1313957" cy="544444"/>
          </a:xfrm>
        </p:grpSpPr>
        <p:grpSp>
          <p:nvGrpSpPr>
            <p:cNvPr id="2" name="Group 1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35" name="Pentagon 34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UPPLIER</a:t>
                  </a:r>
                </a:p>
              </p:txBody>
            </p: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Freeform 36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38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1131637" y="408786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2000672" y="3093619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09184" y="3769297"/>
            <a:ext cx="3036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Pelanggan</a:t>
            </a:r>
            <a:r>
              <a:rPr lang="en-US" sz="1400" dirty="0">
                <a:solidFill>
                  <a:schemeClr val="bg1"/>
                </a:solidFill>
              </a:rPr>
              <a:t> / </a:t>
            </a:r>
            <a:r>
              <a:rPr lang="en-US" sz="1400" dirty="0" err="1">
                <a:solidFill>
                  <a:schemeClr val="bg1"/>
                </a:solidFill>
              </a:rPr>
              <a:t>Pemilik</a:t>
            </a:r>
            <a:r>
              <a:rPr lang="en-US" sz="1400" dirty="0">
                <a:solidFill>
                  <a:schemeClr val="bg1"/>
                </a:solidFill>
              </a:rPr>
              <a:t> Perusahaan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5151" y="3689238"/>
            <a:ext cx="2107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Proses </a:t>
            </a:r>
            <a:r>
              <a:rPr lang="en-US" sz="1600" dirty="0" err="1">
                <a:solidFill>
                  <a:schemeClr val="bg1"/>
                </a:solidFill>
              </a:rPr>
              <a:t>Penjualan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907902" y="3858416"/>
            <a:ext cx="1287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Penagihan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5370933" y="3123306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2004404" y="3096483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2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5381" y="4941170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Pelanggan</a:t>
            </a:r>
            <a:r>
              <a:rPr lang="en-US" sz="1600" dirty="0"/>
              <a:t> : </a:t>
            </a:r>
            <a:r>
              <a:rPr lang="en-US" sz="1600" dirty="0" err="1"/>
              <a:t>Tagihan</a:t>
            </a:r>
            <a:r>
              <a:rPr lang="en-US" sz="1600" dirty="0"/>
              <a:t> yang </a:t>
            </a:r>
            <a:r>
              <a:rPr lang="en-US" sz="1600" dirty="0" err="1"/>
              <a:t>sesuai</a:t>
            </a:r>
            <a:endParaRPr lang="en-US" sz="1600" dirty="0"/>
          </a:p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Pemilik</a:t>
            </a:r>
            <a:r>
              <a:rPr lang="en-US" sz="1600" dirty="0"/>
              <a:t> :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r>
              <a:rPr lang="en-US" sz="1600" dirty="0"/>
              <a:t>, </a:t>
            </a: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0, </a:t>
            </a: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5028094" y="4941170"/>
            <a:ext cx="4710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r>
              <a:rPr lang="en-US" sz="1600" dirty="0"/>
              <a:t>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</a:p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endParaRPr lang="en-US" sz="1600" dirty="0"/>
          </a:p>
        </p:txBody>
      </p:sp>
      <p:sp>
        <p:nvSpPr>
          <p:cNvPr id="96" name="Rectangle 95"/>
          <p:cNvSpPr/>
          <p:nvPr/>
        </p:nvSpPr>
        <p:spPr>
          <a:xfrm>
            <a:off x="3307452" y="6324560"/>
            <a:ext cx="42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4538" lvl="1" indent="-287338" algn="ctr">
              <a:buFont typeface="Arial" pitchFamily="34" charset="0"/>
              <a:buChar char="•"/>
            </a:pPr>
            <a:r>
              <a:rPr lang="en-US" sz="1600" dirty="0" err="1"/>
              <a:t>Persyaratan</a:t>
            </a:r>
            <a:r>
              <a:rPr lang="en-US" sz="1600" dirty="0"/>
              <a:t> </a:t>
            </a:r>
            <a:r>
              <a:rPr lang="id-ID" sz="1600" dirty="0"/>
              <a:t>AS 9120B</a:t>
            </a:r>
            <a:r>
              <a:rPr lang="en-US" sz="1600" dirty="0"/>
              <a:t> </a:t>
            </a:r>
            <a:r>
              <a:rPr lang="en-US" sz="1600" dirty="0" err="1"/>
              <a:t>pasal</a:t>
            </a:r>
            <a:r>
              <a:rPr lang="en-US" sz="1600" dirty="0"/>
              <a:t> </a:t>
            </a:r>
            <a:r>
              <a:rPr lang="en-US" sz="1600" dirty="0" err="1"/>
              <a:t>xxxxxx</a:t>
            </a:r>
            <a:endParaRPr lang="en-US" sz="1600" dirty="0"/>
          </a:p>
        </p:txBody>
      </p:sp>
      <p:sp>
        <p:nvSpPr>
          <p:cNvPr id="97" name="Right Arrow 96"/>
          <p:cNvSpPr/>
          <p:nvPr/>
        </p:nvSpPr>
        <p:spPr>
          <a:xfrm>
            <a:off x="5356100" y="3126425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2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233" name="Straight Connector 95232"/>
          <p:cNvCxnSpPr/>
          <p:nvPr/>
        </p:nvCxnSpPr>
        <p:spPr>
          <a:xfrm flipH="1">
            <a:off x="-15552" y="1556792"/>
            <a:ext cx="992155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4B8DBB9-7C95-47DD-A820-F692C180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81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/>
      <p:bldP spid="16" grpId="0"/>
      <p:bldP spid="18" grpId="0"/>
      <p:bldP spid="23" grpId="0"/>
      <p:bldP spid="20" grpId="0" animBg="1"/>
      <p:bldP spid="14" grpId="0"/>
      <p:bldP spid="15" grpId="0"/>
      <p:bldP spid="90" grpId="0"/>
      <p:bldP spid="92" grpId="0" animBg="1"/>
      <p:bldP spid="93" grpId="0" animBg="1"/>
      <p:bldP spid="19" grpId="0"/>
      <p:bldP spid="26" grpId="0"/>
      <p:bldP spid="96" grpId="0"/>
      <p:bldP spid="9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5427" y="269875"/>
            <a:ext cx="8046441" cy="1143000"/>
          </a:xfrm>
        </p:spPr>
        <p:txBody>
          <a:bodyPr/>
          <a:lstStyle/>
          <a:p>
            <a:pPr eaLnBrk="1" hangingPunct="1"/>
            <a:r>
              <a:rPr lang="en-US" sz="3600" b="1" dirty="0" err="1">
                <a:solidFill>
                  <a:srgbClr val="002060"/>
                </a:solidFill>
              </a:rPr>
              <a:t>Diskusi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b="1" dirty="0" err="1">
                <a:solidFill>
                  <a:srgbClr val="002060"/>
                </a:solidFill>
              </a:rPr>
              <a:t>kelompok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4568" y="1717694"/>
            <a:ext cx="8786453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proses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SIPOCORR </a:t>
            </a:r>
            <a:r>
              <a:rPr lang="en-US" dirty="0" err="1"/>
              <a:t>untuk</a:t>
            </a:r>
            <a:r>
              <a:rPr lang="en-US" dirty="0"/>
              <a:t> proses </a:t>
            </a:r>
            <a:r>
              <a:rPr lang="en-US" dirty="0" err="1"/>
              <a:t>tersebut</a:t>
            </a:r>
            <a:r>
              <a:rPr lang="en-US" dirty="0"/>
              <a:t>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dirty="0" err="1"/>
              <a:t>Buat</a:t>
            </a:r>
            <a:r>
              <a:rPr lang="en-US" dirty="0"/>
              <a:t> check list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mempertimbangkan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resiko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yang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proses </a:t>
            </a:r>
            <a:r>
              <a:rPr lang="en-US" dirty="0" err="1"/>
              <a:t>tersebut</a:t>
            </a:r>
            <a:r>
              <a:rPr lang="en-US" dirty="0"/>
              <a:t> </a:t>
            </a: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23910" cy="65008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</p:spTree>
    <p:extLst>
      <p:ext uri="{BB962C8B-B14F-4D97-AF65-F5344CB8AC3E}">
        <p14:creationId xmlns:p14="http://schemas.microsoft.com/office/powerpoint/2010/main" val="3593464276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5427" y="269875"/>
            <a:ext cx="8046441" cy="1143000"/>
          </a:xfrm>
        </p:spPr>
        <p:txBody>
          <a:bodyPr/>
          <a:lstStyle/>
          <a:p>
            <a:pPr eaLnBrk="1" hangingPunct="1"/>
            <a:r>
              <a:rPr lang="id-ID" sz="3600" b="1" dirty="0">
                <a:solidFill>
                  <a:srgbClr val="002060"/>
                </a:solidFill>
              </a:rPr>
              <a:t>Contoh Cek List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007" y="1542293"/>
            <a:ext cx="9116505" cy="42629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5743087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630440" y="476251"/>
            <a:ext cx="8789629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kumimoji="1" lang="en-US" sz="4400" b="0" dirty="0" err="1"/>
              <a:t>Fase</a:t>
            </a:r>
            <a:r>
              <a:rPr kumimoji="1" lang="en-US" sz="4400" b="0" dirty="0"/>
              <a:t> II : </a:t>
            </a:r>
            <a:r>
              <a:rPr kumimoji="1" lang="en-US" sz="4400" b="0" dirty="0" err="1"/>
              <a:t>Pelaksanaan</a:t>
            </a:r>
            <a:r>
              <a:rPr kumimoji="1" lang="en-US" sz="4400" b="0" dirty="0"/>
              <a:t> Audit</a:t>
            </a:r>
            <a:endParaRPr kumimoji="1" lang="en-GB" sz="4400" b="0" dirty="0"/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0" y="1357298"/>
            <a:ext cx="731913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 typeface="Monotype Sorts" charset="2"/>
              <a:buNone/>
            </a:pPr>
            <a:r>
              <a:rPr lang="en-US" sz="2400" b="0" dirty="0" err="1">
                <a:latin typeface="Times New Roman" pitchFamily="18" charset="0"/>
              </a:rPr>
              <a:t>Meliputi</a:t>
            </a:r>
            <a:r>
              <a:rPr lang="en-US" sz="2400" b="0" dirty="0">
                <a:latin typeface="Times New Roman" pitchFamily="18" charset="0"/>
              </a:rPr>
              <a:t> </a:t>
            </a:r>
            <a:r>
              <a:rPr lang="en-US" sz="2400" b="0" dirty="0" err="1">
                <a:latin typeface="Times New Roman" pitchFamily="18" charset="0"/>
              </a:rPr>
              <a:t>a.l</a:t>
            </a:r>
            <a:r>
              <a:rPr lang="en-US" sz="2400" b="0" dirty="0">
                <a:latin typeface="Times New Roman" pitchFamily="18" charset="0"/>
              </a:rPr>
              <a:t>:</a:t>
            </a:r>
          </a:p>
          <a:p>
            <a:pPr marL="457200" indent="-457200" eaLnBrk="0" hangingPunct="0">
              <a:buFont typeface="Monotype Sorts" charset="2"/>
              <a:buNone/>
            </a:pPr>
            <a:endParaRPr lang="en-US" sz="3200" b="0" dirty="0">
              <a:latin typeface="Times New Roman" pitchFamily="18" charset="0"/>
            </a:endParaRPr>
          </a:p>
          <a:p>
            <a:pPr marL="457200" indent="-457200" algn="ctr" eaLnBrk="0" hangingPunct="0">
              <a:buFont typeface="Monotype Sorts" charset="2"/>
              <a:buChar char="¬"/>
            </a:pPr>
            <a:endParaRPr lang="en-GB" sz="3200" b="0" dirty="0">
              <a:latin typeface="Times New Roman" pitchFamily="18" charset="0"/>
            </a:endParaRPr>
          </a:p>
        </p:txBody>
      </p:sp>
      <p:sp>
        <p:nvSpPr>
          <p:cNvPr id="116742" name="AutoShape 6" descr="Green marble"/>
          <p:cNvSpPr>
            <a:spLocks noChangeArrowheads="1"/>
          </p:cNvSpPr>
          <p:nvPr/>
        </p:nvSpPr>
        <p:spPr bwMode="auto">
          <a:xfrm>
            <a:off x="0" y="1928802"/>
            <a:ext cx="9906000" cy="4219587"/>
          </a:xfrm>
          <a:prstGeom prst="foldedCorner">
            <a:avLst>
              <a:gd name="adj" fmla="val 125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¬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Opening meeting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­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Pelaksanaan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®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Membuat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Laporan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¯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Closing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2636912"/>
            <a:ext cx="3840048" cy="25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03959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68824" y="476672"/>
            <a:ext cx="6215106" cy="549275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¬"/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Opening meeting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3230" y="1554089"/>
            <a:ext cx="5000660" cy="4681537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dipimpin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Lead Auditor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Auditor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:</a:t>
            </a:r>
          </a:p>
          <a:p>
            <a:pPr lvl="1" eaLnBrk="1" hangingPunct="1">
              <a:lnSpc>
                <a:spcPct val="70000"/>
              </a:lnSpc>
            </a:pPr>
            <a:r>
              <a:rPr lang="en-US" sz="1800" dirty="0" err="1"/>
              <a:t>Memperkenalkan</a:t>
            </a:r>
            <a:r>
              <a:rPr lang="en-US" sz="1800" dirty="0"/>
              <a:t> team audit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ruang</a:t>
            </a:r>
            <a:r>
              <a:rPr lang="en-US" sz="1800" dirty="0"/>
              <a:t> </a:t>
            </a:r>
            <a:r>
              <a:rPr lang="en-US" sz="1800" dirty="0" err="1"/>
              <a:t>lingkup</a:t>
            </a:r>
            <a:endParaRPr lang="en-US" sz="1800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audit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u="sng" dirty="0">
                <a:sym typeface="Wingdings" pitchFamily="2" charset="2"/>
              </a:rPr>
              <a:t>audit </a:t>
            </a:r>
            <a:r>
              <a:rPr lang="en-US" sz="1800" u="sng" dirty="0" err="1">
                <a:sym typeface="Wingdings" pitchFamily="2" charset="2"/>
              </a:rPr>
              <a:t>adalah</a:t>
            </a:r>
            <a:r>
              <a:rPr lang="en-US" sz="1800" u="sng" dirty="0">
                <a:sym typeface="Wingdings" pitchFamily="2" charset="2"/>
              </a:rPr>
              <a:t> audit sistem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audit </a:t>
            </a:r>
            <a:r>
              <a:rPr lang="en-US" sz="1800" u="sng" dirty="0" err="1">
                <a:sym typeface="Wingdings" pitchFamily="2" charset="2"/>
              </a:rPr>
              <a:t>orang</a:t>
            </a:r>
            <a:r>
              <a:rPr lang="en-US" sz="1800" u="sng" dirty="0">
                <a:sym typeface="Wingdings" pitchFamily="2" charset="2"/>
              </a:rPr>
              <a:t>, </a:t>
            </a:r>
            <a:r>
              <a:rPr lang="en-US" sz="1800" u="sng" dirty="0" err="1">
                <a:sym typeface="Wingdings" pitchFamily="2" charset="2"/>
              </a:rPr>
              <a:t>penyimpangan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mengindikasikan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adanya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kelemahan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sistem,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kesalahan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orang</a:t>
            </a:r>
            <a:endParaRPr lang="en-US" sz="1800" u="sng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Rincian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</a:p>
          <a:p>
            <a:pPr lvl="1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800" dirty="0"/>
              <a:t>	(</a:t>
            </a:r>
            <a:r>
              <a:rPr lang="en-US" sz="1800" dirty="0" err="1"/>
              <a:t>apa</a:t>
            </a:r>
            <a:r>
              <a:rPr lang="en-US" sz="1800" dirty="0"/>
              <a:t>, </a:t>
            </a:r>
            <a:r>
              <a:rPr lang="en-US" sz="1800" dirty="0" err="1"/>
              <a:t>siapa</a:t>
            </a:r>
            <a:r>
              <a:rPr lang="en-US" sz="1800" dirty="0"/>
              <a:t>, </a:t>
            </a:r>
            <a:r>
              <a:rPr lang="en-US" sz="1800" dirty="0" err="1"/>
              <a:t>kapan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dimana</a:t>
            </a:r>
            <a:r>
              <a:rPr lang="en-US" sz="1800" dirty="0"/>
              <a:t>) </a:t>
            </a:r>
            <a:r>
              <a:rPr lang="en-US" sz="1800" dirty="0" err="1"/>
              <a:t>dan</a:t>
            </a:r>
            <a:r>
              <a:rPr lang="en-US" sz="1800" dirty="0"/>
              <a:t> Lain-lain.</a:t>
            </a:r>
          </a:p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endParaRPr lang="en-US" sz="1800" dirty="0"/>
          </a:p>
          <a:p>
            <a:pPr lvl="2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9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34338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28" y="500042"/>
            <a:ext cx="6251387" cy="868363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857364"/>
            <a:ext cx="6822912" cy="4392612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Proses</a:t>
            </a:r>
            <a:r>
              <a:rPr lang="en-US" sz="2100" b="1" dirty="0"/>
              <a:t> audit </a:t>
            </a:r>
            <a:r>
              <a:rPr lang="en-US" sz="2100" b="1" dirty="0" err="1"/>
              <a:t>dilakukan</a:t>
            </a:r>
            <a:r>
              <a:rPr lang="en-US" sz="2100" b="1" dirty="0"/>
              <a:t> </a:t>
            </a:r>
            <a:r>
              <a:rPr lang="en-US" sz="2100" b="1" dirty="0" err="1"/>
              <a:t>dalam</a:t>
            </a:r>
            <a:r>
              <a:rPr lang="en-US" sz="2100" b="1" dirty="0"/>
              <a:t> </a:t>
            </a:r>
            <a:r>
              <a:rPr lang="en-US" sz="2100" b="1" dirty="0" err="1"/>
              <a:t>usaha</a:t>
            </a:r>
            <a:r>
              <a:rPr lang="en-US" sz="2100" b="1" dirty="0"/>
              <a:t> </a:t>
            </a:r>
            <a:r>
              <a:rPr lang="en-US" sz="2100" b="1" dirty="0" err="1"/>
              <a:t>untuk</a:t>
            </a:r>
            <a:r>
              <a:rPr lang="en-US" sz="2100" b="1" dirty="0"/>
              <a:t> </a:t>
            </a:r>
            <a:r>
              <a:rPr lang="en-US" sz="2100" b="1" dirty="0" err="1"/>
              <a:t>memeriksa</a:t>
            </a:r>
            <a:r>
              <a:rPr lang="en-US" sz="2100" b="1" dirty="0"/>
              <a:t>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/>
              <a:t>Conformity, Nonconformity </a:t>
            </a:r>
            <a:r>
              <a:rPr lang="en-US" sz="2100" b="1" dirty="0" err="1"/>
              <a:t>dan</a:t>
            </a:r>
            <a:r>
              <a:rPr lang="en-US" sz="2100" b="1" dirty="0"/>
              <a:t> improvement opportunity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dengan</a:t>
            </a:r>
            <a:r>
              <a:rPr lang="en-US" sz="2100" b="1" dirty="0"/>
              <a:t> </a:t>
            </a:r>
            <a:r>
              <a:rPr lang="en-US" sz="2100" b="1" dirty="0" err="1"/>
              <a:t>didukung</a:t>
            </a:r>
            <a:r>
              <a:rPr lang="en-US" sz="2100" b="1" dirty="0"/>
              <a:t> </a:t>
            </a:r>
            <a:r>
              <a:rPr lang="en-US" sz="2100" b="1" dirty="0" err="1"/>
              <a:t>oleh</a:t>
            </a:r>
            <a:r>
              <a:rPr lang="en-US" sz="2100" b="1" dirty="0"/>
              <a:t> </a:t>
            </a:r>
            <a:r>
              <a:rPr lang="en-US" sz="2100" b="1" dirty="0" err="1"/>
              <a:t>bukti-bukti</a:t>
            </a:r>
            <a:r>
              <a:rPr lang="en-US" sz="2100" b="1" dirty="0"/>
              <a:t> objective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a.l</a:t>
            </a:r>
            <a:r>
              <a:rPr lang="en-US" sz="16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mewawancarai</a:t>
            </a:r>
            <a:r>
              <a:rPr lang="en-US" sz="1600" dirty="0"/>
              <a:t> </a:t>
            </a:r>
            <a:r>
              <a:rPr lang="en-US" sz="1600" dirty="0" err="1"/>
              <a:t>personil</a:t>
            </a:r>
            <a:r>
              <a:rPr lang="en-US" sz="1600" dirty="0"/>
              <a:t> yang </a:t>
            </a:r>
            <a:r>
              <a:rPr lang="en-US" sz="1600" dirty="0" err="1"/>
              <a:t>bertanggung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pelaksana</a:t>
            </a:r>
            <a:r>
              <a:rPr lang="en-US" sz="1600" dirty="0"/>
              <a:t> </a:t>
            </a:r>
            <a:r>
              <a:rPr lang="en-US" sz="1600" dirty="0" err="1"/>
              <a:t>langsung</a:t>
            </a:r>
            <a:r>
              <a:rPr lang="en-US" sz="1600" dirty="0"/>
              <a:t> 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mengobservasi</a:t>
            </a:r>
            <a:r>
              <a:rPr lang="en-US" sz="1600" dirty="0"/>
              <a:t> </a:t>
            </a:r>
            <a:r>
              <a:rPr lang="en-US" sz="1600" dirty="0" err="1"/>
              <a:t>praktek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memeriksa</a:t>
            </a:r>
            <a:r>
              <a:rPr lang="en-US" sz="1600" dirty="0"/>
              <a:t> </a:t>
            </a:r>
            <a:r>
              <a:rPr lang="en-US" sz="1600" dirty="0" err="1"/>
              <a:t>bukti</a:t>
            </a:r>
            <a:r>
              <a:rPr lang="en-US" sz="1600" dirty="0"/>
              <a:t> </a:t>
            </a:r>
            <a:r>
              <a:rPr lang="en-US" sz="1600" dirty="0" err="1"/>
              <a:t>dokumentasi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, </a:t>
            </a:r>
            <a:r>
              <a:rPr lang="en-US" sz="1600" dirty="0" err="1"/>
              <a:t>spesifikasi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41528" cy="3240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29</a:t>
            </a:fld>
            <a:endParaRPr lang="id-ID"/>
          </a:p>
        </p:txBody>
      </p:sp>
      <p:sp>
        <p:nvSpPr>
          <p:cNvPr id="410626" name="AutoShape 2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28" name="AutoShape 4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0" name="AutoShape 6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2" name="AutoShape 8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27" y="3240046"/>
            <a:ext cx="2751878" cy="3627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8624" y="0"/>
            <a:ext cx="1169726" cy="3240046"/>
          </a:xfrm>
          <a:prstGeom prst="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0752" y="297403"/>
            <a:ext cx="6459173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Quality Audit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699" name="Text Box 3"/>
          <p:cNvSpPr>
            <a:spLocks noGrp="1" noChangeArrowheads="1"/>
          </p:cNvSpPr>
          <p:nvPr>
            <p:ph type="body" sz="half" idx="1"/>
          </p:nvPr>
        </p:nvSpPr>
        <p:spPr>
          <a:xfrm>
            <a:off x="3525631" y="1916832"/>
            <a:ext cx="5963873" cy="1871663"/>
          </a:xfrm>
          <a:noFill/>
        </p:spPr>
        <p:txBody>
          <a:bodyPr/>
          <a:lstStyle/>
          <a:p>
            <a:pPr algn="just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quality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standard </a:t>
            </a:r>
            <a:r>
              <a:rPr lang="en-US" sz="2000" dirty="0" err="1"/>
              <a:t>mutu</a:t>
            </a:r>
            <a:r>
              <a:rPr lang="en-US" sz="2000" dirty="0"/>
              <a:t> </a:t>
            </a:r>
            <a:r>
              <a:rPr lang="id-ID" sz="2000" dirty="0"/>
              <a:t>AS 9120B:2016</a:t>
            </a:r>
            <a:endParaRPr lang="en-US" sz="2000" dirty="0"/>
          </a:p>
          <a:p>
            <a:pPr algn="just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quality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dilaksanakan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id-ID" sz="2000" dirty="0"/>
              <a:t>lapisan di Laboratorium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ditetapkan</a:t>
            </a:r>
            <a:r>
              <a:rPr lang="en-US" sz="2000" dirty="0"/>
              <a:t>.</a:t>
            </a:r>
          </a:p>
        </p:txBody>
      </p:sp>
      <p:sp>
        <p:nvSpPr>
          <p:cNvPr id="29700" name="Text Box 20"/>
          <p:cNvSpPr txBox="1">
            <a:spLocks noChangeArrowheads="1"/>
          </p:cNvSpPr>
          <p:nvPr/>
        </p:nvSpPr>
        <p:spPr bwMode="auto">
          <a:xfrm>
            <a:off x="3512271" y="3435157"/>
            <a:ext cx="5977233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marL="342900" indent="-342900"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0" dirty="0" err="1">
                <a:latin typeface="+mn-lt"/>
              </a:rPr>
              <a:t>Untuk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mengevaluasi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keefektifan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dari</a:t>
            </a:r>
            <a:r>
              <a:rPr lang="en-US" sz="2000" b="0" dirty="0">
                <a:latin typeface="+mn-lt"/>
              </a:rPr>
              <a:t> quality </a:t>
            </a:r>
            <a:r>
              <a:rPr lang="en-US" sz="2000" b="0" dirty="0" err="1">
                <a:latin typeface="+mn-lt"/>
              </a:rPr>
              <a:t>sistem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dalam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rangka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memenuhi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persyaratan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mutu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pencapaian</a:t>
            </a:r>
            <a:r>
              <a:rPr lang="en-US" sz="2000" b="0" dirty="0">
                <a:latin typeface="+mn-lt"/>
              </a:rPr>
              <a:t> target </a:t>
            </a:r>
            <a:r>
              <a:rPr lang="en-US" sz="2000" b="0" dirty="0" err="1">
                <a:latin typeface="+mn-lt"/>
              </a:rPr>
              <a:t>manajemen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0" dirty="0" err="1">
                <a:latin typeface="+mn-lt"/>
              </a:rPr>
              <a:t>Untuk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mengidentifikasi</a:t>
            </a:r>
            <a:r>
              <a:rPr lang="en-US" sz="2000" b="0" dirty="0">
                <a:latin typeface="+mn-lt"/>
              </a:rPr>
              <a:t> nonconformity </a:t>
            </a:r>
            <a:r>
              <a:rPr lang="en-US" sz="2000" b="0" dirty="0" err="1">
                <a:latin typeface="+mn-lt"/>
              </a:rPr>
              <a:t>dan</a:t>
            </a:r>
            <a:r>
              <a:rPr lang="en-US" sz="2000" b="0" dirty="0">
                <a:latin typeface="+mn-lt"/>
              </a:rPr>
              <a:t> conformity </a:t>
            </a:r>
            <a:r>
              <a:rPr lang="en-US" sz="2000" b="0" dirty="0" err="1">
                <a:latin typeface="+mn-lt"/>
              </a:rPr>
              <a:t>terhadap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persyaratan</a:t>
            </a:r>
            <a:r>
              <a:rPr lang="en-US" sz="2000" b="0" dirty="0">
                <a:latin typeface="+mn-lt"/>
              </a:rPr>
              <a:t> quality </a:t>
            </a:r>
            <a:r>
              <a:rPr lang="en-US" sz="2000" b="0" dirty="0" err="1">
                <a:latin typeface="+mn-lt"/>
              </a:rPr>
              <a:t>sistem</a:t>
            </a:r>
            <a:endParaRPr lang="en-US" sz="2000" b="0" dirty="0">
              <a:latin typeface="+mn-lt"/>
            </a:endParaRPr>
          </a:p>
          <a:p>
            <a:pPr marL="342900" indent="-342900"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0" dirty="0" err="1">
                <a:latin typeface="+mn-lt"/>
              </a:rPr>
              <a:t>Untuk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mengidentifikasi</a:t>
            </a:r>
            <a:r>
              <a:rPr lang="en-US" sz="2000" b="0" dirty="0">
                <a:latin typeface="+mn-lt"/>
              </a:rPr>
              <a:t> Improvement </a:t>
            </a:r>
            <a:r>
              <a:rPr lang="en-US" sz="2000" b="0" dirty="0" err="1">
                <a:latin typeface="+mn-lt"/>
              </a:rPr>
              <a:t>dan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perbaikan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diperlukan</a:t>
            </a:r>
            <a:r>
              <a:rPr lang="en-US" sz="2000" b="0" dirty="0">
                <a:latin typeface="+mn-lt"/>
              </a:rPr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</a:t>
            </a:fld>
            <a:endParaRPr lang="id-ID"/>
          </a:p>
        </p:txBody>
      </p:sp>
      <p:cxnSp>
        <p:nvCxnSpPr>
          <p:cNvPr id="3" name="Straight Connector 2"/>
          <p:cNvCxnSpPr/>
          <p:nvPr/>
        </p:nvCxnSpPr>
        <p:spPr>
          <a:xfrm>
            <a:off x="5385048" y="1654701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https://wapenk.files.wordpress.com/2012/11/pergi.jpg?w=8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272"/>
          <a:stretch/>
        </p:blipFill>
        <p:spPr bwMode="auto">
          <a:xfrm>
            <a:off x="-10687" y="-19169"/>
            <a:ext cx="3235495" cy="68771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136175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52493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54438" y="2193945"/>
            <a:ext cx="2231152" cy="690801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latin typeface="Times New Roman" pitchFamily="18" charset="0"/>
              </a:rPr>
              <a:t>Interview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260449" y="1112858"/>
            <a:ext cx="2753608" cy="787063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dirty="0" err="1">
                <a:latin typeface="Times New Roman" pitchFamily="18" charset="0"/>
              </a:rPr>
              <a:t>Observasi</a:t>
            </a:r>
            <a:endParaRPr lang="en-GB" sz="2000" dirty="0">
              <a:latin typeface="Times New Roman" pitchFamily="18" charset="0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503163" y="1612924"/>
            <a:ext cx="2415362" cy="1379538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Times New Roman" pitchFamily="18" charset="0"/>
              </a:rPr>
              <a:t>Cek dokumen</a:t>
            </a: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3069888" y="2046307"/>
            <a:ext cx="1484789" cy="939800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697598" y="1978044"/>
            <a:ext cx="1635649" cy="935038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86286" y="3057544"/>
            <a:ext cx="2153340" cy="3086100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>
                <a:latin typeface="Verdana" pitchFamily="34" charset="0"/>
              </a:rPr>
              <a:t>Interview</a:t>
            </a:r>
            <a:r>
              <a:rPr lang="en-US" sz="1600" b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Minta Auditee menjelaskan aktifitas ybs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Hindari tekanan suara seperti “Polisi”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Jadi pendengar yang baik</a:t>
            </a:r>
          </a:p>
          <a:p>
            <a:pPr marL="177800" indent="-177800" algn="ctr" eaLnBrk="0" hangingPunct="0">
              <a:defRPr/>
            </a:pPr>
            <a:endParaRPr lang="en-US" sz="1600" b="0">
              <a:latin typeface="Verdana" pitchFamily="34" charset="0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596856" y="3057544"/>
            <a:ext cx="2570986" cy="3086100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Cek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dokumen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Cocokan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dengan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dokumen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kerja</a:t>
            </a:r>
            <a:r>
              <a:rPr lang="en-US" sz="1600" b="0" dirty="0">
                <a:latin typeface="Verdana" pitchFamily="34" charset="0"/>
              </a:rPr>
              <a:t>, </a:t>
            </a:r>
            <a:r>
              <a:rPr lang="en-US" sz="1600" b="0" dirty="0" err="1">
                <a:latin typeface="Verdana" pitchFamily="34" charset="0"/>
              </a:rPr>
              <a:t>spesifikasi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dll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Hindari</a:t>
            </a:r>
            <a:r>
              <a:rPr lang="en-US" sz="1600" b="0" dirty="0">
                <a:latin typeface="Verdana" pitchFamily="34" charset="0"/>
              </a:rPr>
              <a:t> “Nit Picking” (</a:t>
            </a:r>
            <a:r>
              <a:rPr lang="en-US" sz="1600" b="0" dirty="0" err="1">
                <a:latin typeface="Verdana" pitchFamily="34" charset="0"/>
              </a:rPr>
              <a:t>mencari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kecil-kecil</a:t>
            </a:r>
            <a:r>
              <a:rPr lang="en-US" sz="1600" b="0" dirty="0">
                <a:latin typeface="Verdana" pitchFamily="34" charset="0"/>
              </a:rPr>
              <a:t>)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Peneliti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566935" y="3057544"/>
            <a:ext cx="2359781" cy="3086100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Observasi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Pengamatan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aktual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dilapangan</a:t>
            </a:r>
            <a:r>
              <a:rPr lang="en-US" sz="1600" b="0" dirty="0">
                <a:latin typeface="Verdana" pitchFamily="34" charset="0"/>
              </a:rPr>
              <a:t>.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Usahakan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tidak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meng-interupsi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yg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sdg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berjalan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Pengamat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38092" y="-24"/>
            <a:ext cx="4714908" cy="684213"/>
          </a:xfrm>
          <a:noFill/>
        </p:spPr>
        <p:txBody>
          <a:bodyPr anchor="b"/>
          <a:lstStyle/>
          <a:p>
            <a:pPr algn="ctr" eaLnBrk="1" hangingPunct="1"/>
            <a:r>
              <a:rPr lang="en-US" sz="3200" b="0" i="1" u="sng" dirty="0" err="1"/>
              <a:t>Siklus</a:t>
            </a:r>
            <a:r>
              <a:rPr lang="en-US" sz="3200" b="0" i="1" u="sng" dirty="0"/>
              <a:t> </a:t>
            </a:r>
            <a:r>
              <a:rPr lang="en-US" sz="3200" b="0" i="1" u="sng" dirty="0" err="1"/>
              <a:t>Pelaksanaan</a:t>
            </a:r>
            <a:r>
              <a:rPr lang="en-US" sz="3200" b="0" i="1" u="sng" dirty="0"/>
              <a:t>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39280" y="0"/>
            <a:ext cx="666720" cy="15716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12251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5552" y="125760"/>
            <a:ext cx="4950620" cy="1143000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4939" y="1412776"/>
            <a:ext cx="8748541" cy="5357826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kelemahan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audit: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proses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id-ID" sz="1800" dirty="0"/>
              <a:t>AS 9120B</a:t>
            </a:r>
            <a:endParaRPr lang="en-US" sz="1800" dirty="0"/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pengendalian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?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corrective action ?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review 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kreatif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menggali</a:t>
            </a:r>
            <a:r>
              <a:rPr lang="en-US" sz="1800" dirty="0"/>
              <a:t> </a:t>
            </a:r>
            <a:r>
              <a:rPr lang="en-US" sz="1800" dirty="0" err="1"/>
              <a:t>kelemahan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, </a:t>
            </a:r>
            <a:r>
              <a:rPr lang="en-US" sz="1800" dirty="0" err="1"/>
              <a:t>percaya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pernyataan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/>
              <a:t>Audit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bersifat</a:t>
            </a:r>
            <a:r>
              <a:rPr lang="en-US" sz="1800" dirty="0"/>
              <a:t> </a:t>
            </a:r>
            <a:r>
              <a:rPr lang="en-US" sz="1800" dirty="0" err="1"/>
              <a:t>wawancara</a:t>
            </a:r>
            <a:r>
              <a:rPr lang="en-US" sz="18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Puas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keberadaan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,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observasi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lapangan</a:t>
            </a:r>
            <a:endParaRPr lang="en-US" sz="1800" dirty="0"/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Menyatakan</a:t>
            </a:r>
            <a:r>
              <a:rPr lang="en-US" sz="1800" dirty="0"/>
              <a:t> OK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diberikan</a:t>
            </a:r>
            <a:r>
              <a:rPr lang="en-US" sz="1800" dirty="0"/>
              <a:t>, </a:t>
            </a:r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melihat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15552" y="1196752"/>
            <a:ext cx="329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35" y="116632"/>
            <a:ext cx="344656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38275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357297"/>
          </a:xfrm>
          <a:solidFill>
            <a:srgbClr val="7030A0"/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Sampling</a:t>
            </a:r>
          </a:p>
        </p:txBody>
      </p:sp>
      <p:sp>
        <p:nvSpPr>
          <p:cNvPr id="8499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278496" y="1714609"/>
            <a:ext cx="5068525" cy="4824412"/>
          </a:xfrm>
          <a:noFill/>
        </p:spPr>
        <p:txBody>
          <a:bodyPr/>
          <a:lstStyle/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terbatas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sampling,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sampling </a:t>
            </a:r>
            <a:r>
              <a:rPr lang="en-US" sz="1800" dirty="0" err="1"/>
              <a:t>a.l</a:t>
            </a:r>
            <a:r>
              <a:rPr lang="en-US" sz="1800" dirty="0"/>
              <a:t>;</a:t>
            </a:r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Vertical Slice Sampling                                                                                     </a:t>
            </a:r>
            <a:r>
              <a:rPr lang="en-US" sz="1800" dirty="0" err="1"/>
              <a:t>Mengambil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sample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kesesuaiannya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element Quality system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yang </a:t>
            </a:r>
            <a:r>
              <a:rPr lang="en-US" sz="1800" dirty="0" err="1"/>
              <a:t>terkait</a:t>
            </a:r>
            <a:endParaRPr lang="en-US" sz="1800" dirty="0"/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Horizontal Slice Sampling                                                                                 </a:t>
            </a:r>
            <a:r>
              <a:rPr lang="en-US" sz="1800" dirty="0" err="1"/>
              <a:t>Konsentrasi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quality system </a:t>
            </a:r>
            <a:r>
              <a:rPr lang="en-US" sz="1800" dirty="0" err="1"/>
              <a:t>dan</a:t>
            </a:r>
            <a:r>
              <a:rPr lang="en-US" sz="1800" dirty="0"/>
              <a:t> 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sample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  <a:p>
            <a:pPr marL="0" indent="0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None/>
            </a:pP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umumnya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kedua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32</a:t>
            </a:fld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1628800"/>
            <a:ext cx="4078025" cy="47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5320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AutoShape 35"/>
          <p:cNvSpPr>
            <a:spLocks noChangeArrowheads="1"/>
          </p:cNvSpPr>
          <p:nvPr/>
        </p:nvSpPr>
        <p:spPr bwMode="auto">
          <a:xfrm rot="-1854066">
            <a:off x="6531481" y="701676"/>
            <a:ext cx="1346632" cy="1069975"/>
          </a:xfrm>
          <a:prstGeom prst="moon">
            <a:avLst>
              <a:gd name="adj" fmla="val 11190"/>
            </a:avLst>
          </a:prstGeom>
          <a:gradFill rotWithShape="1">
            <a:gsLst>
              <a:gs pos="0">
                <a:srgbClr val="FF0000"/>
              </a:gs>
              <a:gs pos="100000">
                <a:srgbClr val="FF9999"/>
              </a:gs>
            </a:gsLst>
            <a:path path="rect">
              <a:fillToRect t="100000" r="10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630440" y="1857364"/>
            <a:ext cx="8697525" cy="868363"/>
          </a:xfrm>
          <a:noFill/>
        </p:spPr>
        <p:txBody>
          <a:bodyPr anchor="b"/>
          <a:lstStyle/>
          <a:p>
            <a:pPr algn="ctr" eaLnBrk="1" hangingPunct="1"/>
            <a:r>
              <a:rPr lang="en-US" sz="2400" b="0" dirty="0" err="1"/>
              <a:t>Jika</a:t>
            </a:r>
            <a:r>
              <a:rPr lang="en-US" sz="2400" b="0" dirty="0"/>
              <a:t> </a:t>
            </a:r>
            <a:r>
              <a:rPr lang="en-US" sz="2400" b="0" dirty="0" err="1"/>
              <a:t>suatu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terdeteksi</a:t>
            </a:r>
            <a:r>
              <a:rPr lang="en-US" sz="2400" b="0" dirty="0"/>
              <a:t> </a:t>
            </a:r>
            <a:r>
              <a:rPr lang="en-US" sz="2400" b="0" dirty="0" err="1"/>
              <a:t>melalui</a:t>
            </a:r>
            <a:r>
              <a:rPr lang="en-US" sz="2400" b="0" dirty="0"/>
              <a:t> vertical slice, horizontal slice sampling </a:t>
            </a:r>
            <a:r>
              <a:rPr lang="en-US" sz="2400" b="0" dirty="0" err="1"/>
              <a:t>harus</a:t>
            </a:r>
            <a:r>
              <a:rPr lang="en-US" sz="2400" b="0" dirty="0"/>
              <a:t> </a:t>
            </a:r>
            <a:r>
              <a:rPr lang="en-US" sz="2400" b="0" dirty="0" err="1"/>
              <a:t>digunakan</a:t>
            </a:r>
            <a:r>
              <a:rPr lang="en-US" sz="2400" b="0" dirty="0"/>
              <a:t> </a:t>
            </a:r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menentukan</a:t>
            </a:r>
            <a:r>
              <a:rPr lang="en-US" sz="2400" b="0" dirty="0"/>
              <a:t> </a:t>
            </a:r>
            <a:r>
              <a:rPr lang="en-US" sz="2400" b="0" dirty="0" err="1"/>
              <a:t>kedalaman</a:t>
            </a:r>
            <a:r>
              <a:rPr lang="en-US" sz="2400" b="0" dirty="0"/>
              <a:t> </a:t>
            </a:r>
            <a:r>
              <a:rPr lang="en-US" sz="2400" b="0" dirty="0" err="1"/>
              <a:t>dan</a:t>
            </a:r>
            <a:r>
              <a:rPr lang="en-US" sz="2400" b="0" dirty="0"/>
              <a:t> </a:t>
            </a:r>
            <a:r>
              <a:rPr lang="en-US" sz="2400" b="0" dirty="0" err="1"/>
              <a:t>keseriusan</a:t>
            </a:r>
            <a:r>
              <a:rPr lang="en-US" sz="2400" b="0" dirty="0"/>
              <a:t> </a:t>
            </a:r>
            <a:r>
              <a:rPr lang="en-US" sz="2400" b="0" dirty="0" err="1"/>
              <a:t>dari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tsb</a:t>
            </a:r>
            <a:r>
              <a:rPr lang="en-US" sz="2400" b="0" dirty="0"/>
              <a:t> !!</a:t>
            </a:r>
          </a:p>
        </p:txBody>
      </p:sp>
      <p:sp>
        <p:nvSpPr>
          <p:cNvPr id="86020" name="AutoShape 28" descr="Narrow horizontal"/>
          <p:cNvSpPr>
            <a:spLocks noChangeArrowheads="1"/>
          </p:cNvSpPr>
          <p:nvPr/>
        </p:nvSpPr>
        <p:spPr bwMode="auto">
          <a:xfrm>
            <a:off x="139745" y="476250"/>
            <a:ext cx="9766255" cy="865188"/>
          </a:xfrm>
          <a:prstGeom prst="parallelogram">
            <a:avLst>
              <a:gd name="adj" fmla="val 50884"/>
            </a:avLst>
          </a:prstGeom>
          <a:pattFill prst="narHorz">
            <a:fgClr>
              <a:srgbClr val="FFFFCC"/>
            </a:fgClr>
            <a:bgClr>
              <a:srgbClr val="FF5050"/>
            </a:bgClr>
          </a:patt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b="0">
              <a:latin typeface="Arial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606563" y="22225"/>
            <a:ext cx="1422856" cy="1062038"/>
            <a:chOff x="4790" y="14"/>
            <a:chExt cx="896" cy="669"/>
          </a:xfrm>
        </p:grpSpPr>
        <p:sp>
          <p:nvSpPr>
            <p:cNvPr id="86042" name="AutoShape 32"/>
            <p:cNvSpPr>
              <a:spLocks noChangeArrowheads="1"/>
            </p:cNvSpPr>
            <p:nvPr/>
          </p:nvSpPr>
          <p:spPr bwMode="auto">
            <a:xfrm rot="8849984">
              <a:off x="4790" y="14"/>
              <a:ext cx="896" cy="669"/>
            </a:xfrm>
            <a:prstGeom prst="moon">
              <a:avLst>
                <a:gd name="adj" fmla="val 12912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43" name="AutoShape 33"/>
            <p:cNvSpPr>
              <a:spLocks noChangeArrowheads="1"/>
            </p:cNvSpPr>
            <p:nvPr/>
          </p:nvSpPr>
          <p:spPr bwMode="auto">
            <a:xfrm rot="8824515">
              <a:off x="5021" y="70"/>
              <a:ext cx="526" cy="467"/>
            </a:xfrm>
            <a:prstGeom prst="moon">
              <a:avLst>
                <a:gd name="adj" fmla="val 14759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</p:grpSp>
      <p:pic>
        <p:nvPicPr>
          <p:cNvPr id="86022" name="Picture 34" descr="newyel_1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1977" y="144464"/>
            <a:ext cx="2232741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3368168" y="3071810"/>
            <a:ext cx="5997909" cy="3325813"/>
            <a:chOff x="2212" y="2035"/>
            <a:chExt cx="3686" cy="1948"/>
          </a:xfrm>
        </p:grpSpPr>
        <p:sp>
          <p:nvSpPr>
            <p:cNvPr id="86026" name="Line 65"/>
            <p:cNvSpPr>
              <a:spLocks noChangeShapeType="1"/>
            </p:cNvSpPr>
            <p:nvPr/>
          </p:nvSpPr>
          <p:spPr bwMode="auto">
            <a:xfrm>
              <a:off x="3981" y="2035"/>
              <a:ext cx="0" cy="18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27" name="AutoShape 66"/>
            <p:cNvSpPr>
              <a:spLocks noChangeArrowheads="1"/>
            </p:cNvSpPr>
            <p:nvPr/>
          </p:nvSpPr>
          <p:spPr bwMode="auto">
            <a:xfrm>
              <a:off x="3075" y="301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8" name="AutoShape 67"/>
            <p:cNvSpPr>
              <a:spLocks noChangeArrowheads="1"/>
            </p:cNvSpPr>
            <p:nvPr/>
          </p:nvSpPr>
          <p:spPr bwMode="auto">
            <a:xfrm>
              <a:off x="2666" y="263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9" name="AutoShape 68"/>
            <p:cNvSpPr>
              <a:spLocks noChangeArrowheads="1"/>
            </p:cNvSpPr>
            <p:nvPr/>
          </p:nvSpPr>
          <p:spPr bwMode="auto">
            <a:xfrm>
              <a:off x="3074" y="225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30" name="Line 69"/>
            <p:cNvSpPr>
              <a:spLocks noChangeShapeType="1"/>
            </p:cNvSpPr>
            <p:nvPr/>
          </p:nvSpPr>
          <p:spPr bwMode="auto">
            <a:xfrm>
              <a:off x="3092" y="2426"/>
              <a:ext cx="210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1" name="Text Box 70"/>
            <p:cNvSpPr txBox="1">
              <a:spLocks noChangeArrowheads="1"/>
            </p:cNvSpPr>
            <p:nvPr/>
          </p:nvSpPr>
          <p:spPr bwMode="auto">
            <a:xfrm>
              <a:off x="3028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1</a:t>
              </a:r>
            </a:p>
          </p:txBody>
        </p:sp>
        <p:sp>
          <p:nvSpPr>
            <p:cNvPr id="86032" name="Text Box 71"/>
            <p:cNvSpPr txBox="1">
              <a:spLocks noChangeArrowheads="1"/>
            </p:cNvSpPr>
            <p:nvPr/>
          </p:nvSpPr>
          <p:spPr bwMode="auto">
            <a:xfrm>
              <a:off x="4525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2</a:t>
              </a:r>
            </a:p>
          </p:txBody>
        </p:sp>
        <p:sp>
          <p:nvSpPr>
            <p:cNvPr id="86033" name="Text Box 72"/>
            <p:cNvSpPr txBox="1">
              <a:spLocks noChangeArrowheads="1"/>
            </p:cNvSpPr>
            <p:nvPr/>
          </p:nvSpPr>
          <p:spPr bwMode="auto">
            <a:xfrm>
              <a:off x="5341" y="2442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4</a:t>
              </a:r>
            </a:p>
          </p:txBody>
        </p:sp>
        <p:sp>
          <p:nvSpPr>
            <p:cNvPr id="86034" name="Line 73"/>
            <p:cNvSpPr>
              <a:spLocks noChangeShapeType="1"/>
            </p:cNvSpPr>
            <p:nvPr/>
          </p:nvSpPr>
          <p:spPr bwMode="auto">
            <a:xfrm flipV="1">
              <a:off x="3618" y="2263"/>
              <a:ext cx="68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5" name="Line 74"/>
            <p:cNvSpPr>
              <a:spLocks noChangeShapeType="1"/>
            </p:cNvSpPr>
            <p:nvPr/>
          </p:nvSpPr>
          <p:spPr bwMode="auto">
            <a:xfrm>
              <a:off x="3890" y="2121"/>
              <a:ext cx="0" cy="18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36" name="Text Box 75"/>
            <p:cNvSpPr txBox="1">
              <a:spLocks noChangeArrowheads="1"/>
            </p:cNvSpPr>
            <p:nvPr/>
          </p:nvSpPr>
          <p:spPr bwMode="auto">
            <a:xfrm>
              <a:off x="4072" y="2668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Management Review</a:t>
              </a:r>
            </a:p>
          </p:txBody>
        </p:sp>
        <p:sp>
          <p:nvSpPr>
            <p:cNvPr id="86037" name="Line 76"/>
            <p:cNvSpPr>
              <a:spLocks noChangeShapeType="1"/>
            </p:cNvSpPr>
            <p:nvPr/>
          </p:nvSpPr>
          <p:spPr bwMode="auto">
            <a:xfrm flipV="1">
              <a:off x="2801" y="2478"/>
              <a:ext cx="680" cy="45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oval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8" name="Text Box 77"/>
            <p:cNvSpPr txBox="1">
              <a:spLocks noChangeArrowheads="1"/>
            </p:cNvSpPr>
            <p:nvPr/>
          </p:nvSpPr>
          <p:spPr bwMode="auto">
            <a:xfrm>
              <a:off x="2212" y="2432"/>
              <a:ext cx="611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3</a:t>
              </a:r>
            </a:p>
          </p:txBody>
        </p:sp>
        <p:sp>
          <p:nvSpPr>
            <p:cNvPr id="86039" name="Line 78"/>
            <p:cNvSpPr>
              <a:spLocks noChangeShapeType="1"/>
            </p:cNvSpPr>
            <p:nvPr/>
          </p:nvSpPr>
          <p:spPr bwMode="auto">
            <a:xfrm flipV="1">
              <a:off x="4661" y="2523"/>
              <a:ext cx="68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40" name="Text Box 79"/>
            <p:cNvSpPr txBox="1">
              <a:spLocks noChangeArrowheads="1"/>
            </p:cNvSpPr>
            <p:nvPr/>
          </p:nvSpPr>
          <p:spPr bwMode="auto">
            <a:xfrm>
              <a:off x="2759" y="30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Kepuasan</a:t>
              </a:r>
              <a:r>
                <a:rPr lang="en-US" sz="1200" b="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Pelanggan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  <p:sp>
          <p:nvSpPr>
            <p:cNvPr id="86041" name="Text Box 80"/>
            <p:cNvSpPr txBox="1">
              <a:spLocks noChangeArrowheads="1"/>
            </p:cNvSpPr>
            <p:nvPr/>
          </p:nvSpPr>
          <p:spPr bwMode="auto">
            <a:xfrm>
              <a:off x="3971" y="34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Realisasi</a:t>
              </a:r>
              <a:r>
                <a:rPr lang="en-US" sz="120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produk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</p:grpSp>
      <p:pic>
        <p:nvPicPr>
          <p:cNvPr id="29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0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1026"/>
          <p:cNvSpPr txBox="1">
            <a:spLocks noChangeArrowheads="1"/>
          </p:cNvSpPr>
          <p:nvPr/>
        </p:nvSpPr>
        <p:spPr bwMode="auto">
          <a:xfrm>
            <a:off x="898944" y="346060"/>
            <a:ext cx="8697526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Teknik-teknik</a:t>
            </a: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 Sampling</a:t>
            </a:r>
          </a:p>
        </p:txBody>
      </p:sp>
      <p:pic>
        <p:nvPicPr>
          <p:cNvPr id="259080" name="Picture 8" descr="https://encrypted-tbn0.gstatic.com/images?q=tbn:ANd9GcQ4X3XZFl5PZZK9U9yd_6THMYSw_-_GtCTh3_emJgYBzaW6HtTS0A"/>
          <p:cNvPicPr>
            <a:picLocks noChangeAspect="1" noChangeArrowheads="1"/>
          </p:cNvPicPr>
          <p:nvPr/>
        </p:nvPicPr>
        <p:blipFill>
          <a:blip r:embed="rId4" cstate="print"/>
          <a:srcRect l="5405" t="6087" r="5405" b="2614"/>
          <a:stretch>
            <a:fillRect/>
          </a:stretch>
        </p:blipFill>
        <p:spPr bwMode="auto">
          <a:xfrm>
            <a:off x="666720" y="3286124"/>
            <a:ext cx="2357454" cy="2143140"/>
          </a:xfrm>
          <a:prstGeom prst="rect">
            <a:avLst/>
          </a:prstGeom>
          <a:noFill/>
        </p:spPr>
      </p:pic>
      <p:sp>
        <p:nvSpPr>
          <p:cNvPr id="31" name="Slide Number Placeholder 3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8880358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4686405" y="548680"/>
            <a:ext cx="4851330" cy="4968875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000" dirty="0"/>
              <a:t>Audit yang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b="1" dirty="0" err="1"/>
              <a:t>tergantung</a:t>
            </a:r>
            <a:r>
              <a:rPr lang="en-US" sz="2000" b="1" dirty="0"/>
              <a:t> </a:t>
            </a:r>
            <a:r>
              <a:rPr lang="en-US" sz="2000" b="1" dirty="0" err="1"/>
              <a:t>kepada</a:t>
            </a:r>
            <a:r>
              <a:rPr lang="en-US" sz="2000" b="1" dirty="0"/>
              <a:t> </a:t>
            </a:r>
            <a:r>
              <a:rPr lang="en-US" sz="2000" b="1" dirty="0" err="1"/>
              <a:t>jumlah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kualitas</a:t>
            </a:r>
            <a:r>
              <a:rPr lang="en-US" sz="2000" b="1" dirty="0"/>
              <a:t> </a:t>
            </a:r>
            <a:r>
              <a:rPr lang="en-US" sz="2000" b="1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didapat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dianalisa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audit.</a:t>
            </a:r>
          </a:p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000" dirty="0" err="1"/>
              <a:t>Segala</a:t>
            </a:r>
            <a:r>
              <a:rPr lang="en-US" sz="2000" dirty="0"/>
              <a:t> </a:t>
            </a:r>
            <a:r>
              <a:rPr lang="en-US" sz="2000" dirty="0" err="1"/>
              <a:t>sesuatu</a:t>
            </a:r>
            <a:r>
              <a:rPr lang="en-US" sz="2000" dirty="0"/>
              <a:t>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b="1" dirty="0" err="1"/>
              <a:t>kemampuan</a:t>
            </a:r>
            <a:r>
              <a:rPr lang="en-US" sz="2000" b="1" dirty="0"/>
              <a:t> auditor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menilai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mengevaluasi</a:t>
            </a:r>
            <a:r>
              <a:rPr lang="en-US" sz="2000" b="1" dirty="0"/>
              <a:t> </a:t>
            </a:r>
            <a:r>
              <a:rPr lang="en-US" sz="2000" b="1" dirty="0" err="1"/>
              <a:t>informasi</a:t>
            </a:r>
            <a:r>
              <a:rPr lang="en-US" sz="2000" dirty="0"/>
              <a:t> </a:t>
            </a:r>
            <a:r>
              <a:rPr lang="en-US" sz="2000" b="1" dirty="0" err="1"/>
              <a:t>meningkatkan</a:t>
            </a:r>
            <a:r>
              <a:rPr lang="en-US" sz="2000" b="1" dirty="0"/>
              <a:t> </a:t>
            </a:r>
            <a:r>
              <a:rPr lang="en-US" sz="2000" b="1" dirty="0" err="1"/>
              <a:t>kualitas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hasil</a:t>
            </a:r>
            <a:r>
              <a:rPr lang="en-US" sz="2000" b="1" dirty="0"/>
              <a:t> audit</a:t>
            </a:r>
            <a:r>
              <a:rPr lang="en-US" sz="2000" dirty="0"/>
              <a:t>.</a:t>
            </a:r>
          </a:p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000" dirty="0"/>
              <a:t>Quality System </a:t>
            </a:r>
            <a:r>
              <a:rPr lang="en-US" sz="2000" dirty="0" err="1"/>
              <a:t>dijalankan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diimplementasikan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manusia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b="1" dirty="0" err="1"/>
              <a:t>proses</a:t>
            </a:r>
            <a:r>
              <a:rPr lang="en-US" sz="2000" b="1" dirty="0"/>
              <a:t> audit </a:t>
            </a:r>
            <a:r>
              <a:rPr lang="en-US" sz="2000" b="1" dirty="0" err="1"/>
              <a:t>banyak</a:t>
            </a:r>
            <a:r>
              <a:rPr lang="en-US" sz="2000" b="1" dirty="0"/>
              <a:t> </a:t>
            </a:r>
            <a:r>
              <a:rPr lang="en-US" sz="2000" b="1" dirty="0" err="1"/>
              <a:t>melibatkan</a:t>
            </a:r>
            <a:r>
              <a:rPr lang="en-US" sz="2000" b="1" dirty="0"/>
              <a:t> </a:t>
            </a:r>
            <a:r>
              <a:rPr lang="en-US" sz="2000" b="1" dirty="0" err="1"/>
              <a:t>interaksi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personel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yang </a:t>
            </a:r>
            <a:r>
              <a:rPr lang="en-US" sz="2000" dirty="0" err="1"/>
              <a:t>diaudit</a:t>
            </a:r>
            <a:r>
              <a:rPr lang="en-US" sz="2000" dirty="0"/>
              <a:t>.</a:t>
            </a:r>
          </a:p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</a:p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Kemampuan</a:t>
            </a:r>
            <a:r>
              <a:rPr lang="en-US" sz="2000" dirty="0"/>
              <a:t> auditor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efektive</a:t>
            </a:r>
            <a:r>
              <a:rPr lang="en-US" sz="2000" dirty="0"/>
              <a:t> </a:t>
            </a:r>
            <a:r>
              <a:rPr lang="en-US" sz="2000" dirty="0" err="1"/>
              <a:t>berkomunikasi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yang </a:t>
            </a:r>
            <a:r>
              <a:rPr lang="en-US" sz="2000" dirty="0" err="1"/>
              <a:t>diaudit</a:t>
            </a:r>
            <a:r>
              <a:rPr lang="en-US" sz="2000" dirty="0"/>
              <a:t>, Auditor 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mempertimbangkan</a:t>
            </a:r>
            <a:endParaRPr lang="en-US" sz="2000" dirty="0"/>
          </a:p>
          <a:p>
            <a:pPr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1800" dirty="0"/>
              <a:t> </a:t>
            </a:r>
            <a:r>
              <a:rPr lang="en-US" sz="3300" dirty="0"/>
              <a:t>“HUMAN FACTOR”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099300" y="6564337"/>
            <a:ext cx="2311400" cy="365125"/>
          </a:xfrm>
        </p:spPr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34</a:t>
            </a:fld>
            <a:endParaRPr lang="id-ID"/>
          </a:p>
        </p:txBody>
      </p:sp>
      <p:pic>
        <p:nvPicPr>
          <p:cNvPr id="22534" name="Picture 6" descr="Financial advisor : Stock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20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31927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847997" y="333375"/>
            <a:ext cx="8354516" cy="647700"/>
          </a:xfrm>
        </p:spPr>
        <p:txBody>
          <a:bodyPr anchor="ctr" anchorCtr="1"/>
          <a:lstStyle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sz="44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rlin Sans FB" pitchFamily="34" charset="0"/>
              </a:rPr>
              <a:t>Sikap permusuhan dari auditee</a:t>
            </a:r>
          </a:p>
        </p:txBody>
      </p:sp>
      <p:sp>
        <p:nvSpPr>
          <p:cNvPr id="49155" name="Rectangle 7"/>
          <p:cNvSpPr>
            <a:spLocks noChangeArrowheads="1"/>
          </p:cNvSpPr>
          <p:nvPr/>
        </p:nvSpPr>
        <p:spPr bwMode="auto">
          <a:xfrm>
            <a:off x="3728645" y="1484314"/>
            <a:ext cx="576288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Blip>
                <a:blip r:embed="rId2"/>
              </a:buBlip>
            </a:pPr>
            <a:r>
              <a:rPr lang="en-US" sz="2400" dirty="0">
                <a:latin typeface="Century Gothic" pitchFamily="34" charset="0"/>
              </a:rPr>
              <a:t>   Progressive Hostility</a:t>
            </a:r>
            <a:r>
              <a:rPr lang="en-US" sz="2400" b="0" dirty="0">
                <a:latin typeface="Century Gothic" pitchFamily="34" charset="0"/>
              </a:rPr>
              <a:t>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: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bertahap</a:t>
            </a:r>
            <a:r>
              <a:rPr lang="en-US" b="0" dirty="0">
                <a:latin typeface="Century Gothic" pitchFamily="34" charset="0"/>
              </a:rPr>
              <a:t>.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 </a:t>
            </a:r>
            <a:r>
              <a:rPr lang="en-US" b="0" dirty="0" err="1">
                <a:latin typeface="Century Gothic" pitchFamily="34" charset="0"/>
              </a:rPr>
              <a:t>kebanyakan</a:t>
            </a:r>
            <a:r>
              <a:rPr lang="en-US" b="0" dirty="0">
                <a:latin typeface="Century Gothic" pitchFamily="34" charset="0"/>
              </a:rPr>
              <a:t> interview </a:t>
            </a:r>
            <a:r>
              <a:rPr lang="en-US" b="0" dirty="0" err="1">
                <a:latin typeface="Century Gothic" pitchFamily="34" charset="0"/>
              </a:rPr>
              <a:t>diawali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damai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i="1" dirty="0">
                <a:latin typeface="Century Gothic" pitchFamily="34" charset="0"/>
              </a:rPr>
              <a:t>peaceably</a:t>
            </a:r>
            <a:r>
              <a:rPr lang="en-US" b="0" dirty="0">
                <a:latin typeface="Century Gothic" pitchFamily="34" charset="0"/>
              </a:rPr>
              <a:t>), </a:t>
            </a:r>
            <a:r>
              <a:rPr lang="en-US" b="0" dirty="0" err="1">
                <a:latin typeface="Century Gothic" pitchFamily="34" charset="0"/>
              </a:rPr>
              <a:t>tetapi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berteman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pergerakan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waktu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seiring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ditemukannya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banyak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audit yang </a:t>
            </a:r>
            <a:r>
              <a:rPr lang="en-US" b="0" dirty="0" err="1">
                <a:latin typeface="Century Gothic" pitchFamily="34" charset="0"/>
              </a:rPr>
              <a:t>cenderung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intimidasi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mulai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lelah</a:t>
            </a:r>
            <a:r>
              <a:rPr lang="en-US" b="0" dirty="0">
                <a:latin typeface="Century Gothic" pitchFamily="34" charset="0"/>
              </a:rPr>
              <a:t>.</a:t>
            </a:r>
          </a:p>
        </p:txBody>
      </p:sp>
      <p:sp>
        <p:nvSpPr>
          <p:cNvPr id="49156" name="Rectangle 20"/>
          <p:cNvSpPr>
            <a:spLocks noChangeArrowheads="1"/>
          </p:cNvSpPr>
          <p:nvPr/>
        </p:nvSpPr>
        <p:spPr bwMode="auto">
          <a:xfrm>
            <a:off x="3749290" y="4033838"/>
            <a:ext cx="5813700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Melunakkan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menurunkan</a:t>
            </a:r>
            <a:r>
              <a:rPr lang="en-US" b="0" dirty="0">
                <a:latin typeface="Century Gothic" pitchFamily="34" charset="0"/>
              </a:rPr>
              <a:t> nada </a:t>
            </a:r>
            <a:r>
              <a:rPr lang="en-US" b="0" dirty="0" err="1">
                <a:latin typeface="Century Gothic" pitchFamily="34" charset="0"/>
              </a:rPr>
              <a:t>bicara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sehingga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berkesan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mencecar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memojokan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Lebih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terbuka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mendengarkan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Menyelipkan</a:t>
            </a:r>
            <a:r>
              <a:rPr lang="en-US" b="0" dirty="0">
                <a:latin typeface="Century Gothic" pitchFamily="34" charset="0"/>
              </a:rPr>
              <a:t> humor </a:t>
            </a:r>
            <a:r>
              <a:rPr lang="en-US" b="0" dirty="0" err="1">
                <a:latin typeface="Century Gothic" pitchFamily="34" charset="0"/>
              </a:rPr>
              <a:t>segar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mencairkan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suasana</a:t>
            </a:r>
            <a:r>
              <a:rPr lang="en-US" b="0" dirty="0">
                <a:latin typeface="Century Gothic" pitchFamily="34" charset="0"/>
              </a:rPr>
              <a:t>.`</a:t>
            </a:r>
          </a:p>
        </p:txBody>
      </p:sp>
      <p:pic>
        <p:nvPicPr>
          <p:cNvPr id="49157" name="Picture 25" descr="91300001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997" y="1557338"/>
            <a:ext cx="283300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7935512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33400" indent="-533400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Sudden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533400" indent="-533400" defTabSz="628650" eaLnBrk="0" hangingPunct="0">
              <a:lnSpc>
                <a:spcPct val="90000"/>
              </a:lnSpc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mendadak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ketika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berlangsung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begitu</a:t>
            </a:r>
            <a:r>
              <a:rPr lang="en-US" b="0" dirty="0">
                <a:latin typeface="Century Gothic" pitchFamily="34" charset="0"/>
              </a:rPr>
              <a:t> auditor </a:t>
            </a:r>
            <a:r>
              <a:rPr lang="en-US" b="0" dirty="0" err="1">
                <a:latin typeface="Century Gothic" pitchFamily="34" charset="0"/>
              </a:rPr>
              <a:t>menemukan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temuan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dilakukan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oleh</a:t>
            </a:r>
            <a:r>
              <a:rPr lang="en-US" b="0" dirty="0">
                <a:latin typeface="Century Gothic" pitchFamily="34" charset="0"/>
              </a:rPr>
              <a:t> personal,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personal </a:t>
            </a:r>
            <a:r>
              <a:rPr lang="en-US" b="0" dirty="0" err="1">
                <a:latin typeface="Century Gothic" pitchFamily="34" charset="0"/>
              </a:rPr>
              <a:t>tersebut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khawatir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ditegur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atas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tersebut</a:t>
            </a:r>
            <a:endParaRPr lang="en-US" b="0" dirty="0">
              <a:latin typeface="Century Gothic" pitchFamily="34" charset="0"/>
            </a:endParaRPr>
          </a:p>
          <a:p>
            <a:pPr marL="533400" indent="-533400" defTabSz="628650" eaLnBrk="0" hangingPunct="0">
              <a:lnSpc>
                <a:spcPct val="90000"/>
              </a:lnSpc>
            </a:pPr>
            <a:endParaRPr lang="en-US" b="0" dirty="0">
              <a:latin typeface="Century Gothic" pitchFamily="34" charset="0"/>
            </a:endParaRPr>
          </a:p>
        </p:txBody>
      </p:sp>
      <p:pic>
        <p:nvPicPr>
          <p:cNvPr id="50179" name="Picture 16" descr="1121300283"/>
          <p:cNvPicPr>
            <a:picLocks noChangeAspect="1" noChangeArrowheads="1"/>
          </p:cNvPicPr>
          <p:nvPr/>
        </p:nvPicPr>
        <p:blipFill>
          <a:blip r:embed="rId2" cstate="print"/>
          <a:srcRect l="21706" r="6564"/>
          <a:stretch>
            <a:fillRect/>
          </a:stretch>
        </p:blipFill>
        <p:spPr bwMode="auto">
          <a:xfrm>
            <a:off x="826878" y="1412776"/>
            <a:ext cx="2613954" cy="443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89" name="Rectangle 17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Sikap permusuhan dari auditee</a:t>
            </a:r>
          </a:p>
        </p:txBody>
      </p:sp>
      <p:sp>
        <p:nvSpPr>
          <p:cNvPr id="50181" name="Rectangle 19"/>
          <p:cNvSpPr>
            <a:spLocks noChangeArrowheads="1"/>
          </p:cNvSpPr>
          <p:nvPr/>
        </p:nvSpPr>
        <p:spPr bwMode="auto">
          <a:xfrm>
            <a:off x="3892211" y="3602038"/>
            <a:ext cx="5815289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Menjelaskan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bahwa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adalah</a:t>
            </a:r>
            <a:r>
              <a:rPr lang="en-US" b="0" dirty="0">
                <a:latin typeface="Century Gothic" pitchFamily="34" charset="0"/>
              </a:rPr>
              <a:t> audit sistem </a:t>
            </a:r>
            <a:r>
              <a:rPr lang="en-US" b="0" dirty="0" err="1">
                <a:latin typeface="Century Gothic" pitchFamily="34" charset="0"/>
              </a:rPr>
              <a:t>bukan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orang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u="sng" dirty="0" err="1">
                <a:latin typeface="Century Gothic" pitchFamily="34" charset="0"/>
              </a:rPr>
              <a:t>Penyimpangan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terjadi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mungkin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karena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ketidakjelasan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instruksi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kerja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jelas</a:t>
            </a:r>
            <a:r>
              <a:rPr lang="en-US" b="0" u="sng" dirty="0">
                <a:latin typeface="Century Gothic" pitchFamily="34" charset="0"/>
              </a:rPr>
              <a:t>) </a:t>
            </a:r>
            <a:r>
              <a:rPr lang="en-US" b="0" u="sng" dirty="0" err="1">
                <a:latin typeface="Century Gothic" pitchFamily="34" charset="0"/>
              </a:rPr>
              <a:t>atau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mengindikasikan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adanya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kelemahan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pada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dilakukannya</a:t>
            </a:r>
            <a:r>
              <a:rPr lang="en-US" b="0" u="sng" dirty="0">
                <a:latin typeface="Century Gothic" pitchFamily="34" charset="0"/>
              </a:rPr>
              <a:t> on the job training/ </a:t>
            </a:r>
            <a:r>
              <a:rPr lang="en-US" b="0" u="sng" dirty="0" err="1">
                <a:latin typeface="Century Gothic" pitchFamily="34" charset="0"/>
              </a:rPr>
              <a:t>sosialisasi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terhadap</a:t>
            </a:r>
            <a:r>
              <a:rPr lang="en-US" b="0" u="sng" dirty="0">
                <a:latin typeface="Century Gothic" pitchFamily="34" charset="0"/>
              </a:rPr>
              <a:t> sistem yang </a:t>
            </a:r>
            <a:r>
              <a:rPr lang="en-US" b="0" u="sng" dirty="0" err="1">
                <a:latin typeface="Century Gothic" pitchFamily="34" charset="0"/>
              </a:rPr>
              <a:t>baru</a:t>
            </a:r>
            <a:r>
              <a:rPr lang="en-US" b="0" u="sng" dirty="0">
                <a:latin typeface="Century Gothic" pitchFamily="34" charset="0"/>
              </a:rPr>
              <a:t>)`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3595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 algn="just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Immediate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sikap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permusuhan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langsung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ditunjukkan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saat</a:t>
            </a:r>
            <a:r>
              <a:rPr lang="en-US" sz="1600" b="0" dirty="0">
                <a:latin typeface="Century Gothic" pitchFamily="34" charset="0"/>
              </a:rPr>
              <a:t> audit </a:t>
            </a:r>
            <a:r>
              <a:rPr lang="en-US" sz="1600" b="0" dirty="0" err="1">
                <a:latin typeface="Century Gothic" pitchFamily="34" charset="0"/>
              </a:rPr>
              <a:t>dimulai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misalnya</a:t>
            </a:r>
            <a:r>
              <a:rPr lang="en-US" sz="1600" b="0" dirty="0">
                <a:latin typeface="Century Gothic" pitchFamily="34" charset="0"/>
              </a:rPr>
              <a:t> : 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sibuk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bagaimana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kalau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minggu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depan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sebentar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lagi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meeting,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ngga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15 </a:t>
            </a:r>
            <a:r>
              <a:rPr lang="en-US" sz="1600" b="0" dirty="0" err="1">
                <a:latin typeface="Century Gothic" pitchFamily="34" charset="0"/>
              </a:rPr>
              <a:t>menit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sz="1600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biasanya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meng-indikasikan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lemahnya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suppot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, audit </a:t>
            </a:r>
            <a:r>
              <a:rPr lang="en-US" sz="1600" b="0" dirty="0" err="1">
                <a:latin typeface="Century Gothic" pitchFamily="34" charset="0"/>
              </a:rPr>
              <a:t>kurang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dianggap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sebagai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program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 </a:t>
            </a: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Sikap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permusuhan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dari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auditee</a:t>
            </a:r>
            <a:endParaRPr lang="en-US" sz="4400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3800106" y="3933826"/>
            <a:ext cx="5815289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u="sng" dirty="0" err="1">
                <a:latin typeface="Century Gothic" pitchFamily="34" charset="0"/>
              </a:rPr>
              <a:t>Tidak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perlu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ribut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dengan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auditee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cek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apakah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memang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kebetulan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urusan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mendadak</a:t>
            </a:r>
            <a:r>
              <a:rPr lang="en-US" sz="1600" b="0" dirty="0">
                <a:latin typeface="Century Gothic" pitchFamily="34" charset="0"/>
              </a:rPr>
              <a:t> (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diduga</a:t>
            </a:r>
            <a:r>
              <a:rPr lang="en-US" sz="1600" b="0" dirty="0">
                <a:latin typeface="Century Gothic" pitchFamily="34" charset="0"/>
              </a:rPr>
              <a:t>) yang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, yang 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ditinggalkan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atur</a:t>
            </a:r>
            <a:r>
              <a:rPr lang="en-US" sz="1600" b="0" dirty="0">
                <a:latin typeface="Century Gothic" pitchFamily="34" charset="0"/>
              </a:rPr>
              <a:t> schedule </a:t>
            </a:r>
            <a:r>
              <a:rPr lang="en-US" sz="1600" b="0" dirty="0" err="1">
                <a:latin typeface="Century Gothic" pitchFamily="34" charset="0"/>
              </a:rPr>
              <a:t>penggantinya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tersebut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terjadi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karena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kurangnya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komitment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catat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informasikan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Lead Auditor. Lead auditor </a:t>
            </a:r>
            <a:r>
              <a:rPr lang="en-US" sz="1600" b="0" dirty="0" err="1">
                <a:latin typeface="Century Gothic" pitchFamily="34" charset="0"/>
              </a:rPr>
              <a:t>akan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menyampaikan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 </a:t>
            </a:r>
            <a:endParaRPr lang="en-US" sz="1600" b="0" u="sng" dirty="0">
              <a:latin typeface="Century Gothic" pitchFamily="34" charset="0"/>
            </a:endParaRPr>
          </a:p>
        </p:txBody>
      </p:sp>
      <p:pic>
        <p:nvPicPr>
          <p:cNvPr id="51205" name="Picture 7" descr="1121300283"/>
          <p:cNvPicPr>
            <a:picLocks noChangeAspect="1" noChangeArrowheads="1"/>
          </p:cNvPicPr>
          <p:nvPr/>
        </p:nvPicPr>
        <p:blipFill>
          <a:blip r:embed="rId2" cstate="print"/>
          <a:srcRect l="21706" r="6564"/>
          <a:stretch>
            <a:fillRect/>
          </a:stretch>
        </p:blipFill>
        <p:spPr bwMode="auto">
          <a:xfrm>
            <a:off x="892462" y="1524000"/>
            <a:ext cx="2651975" cy="449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44540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906001" cy="1628800"/>
          </a:xfrm>
          <a:solidFill>
            <a:schemeClr val="tx2">
              <a:lumMod val="50000"/>
            </a:schemeClr>
          </a:solidFill>
        </p:spPr>
        <p:txBody>
          <a:bodyPr anchor="b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Komunikasi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br>
              <a:rPr lang="en-US" b="1" u="sng" dirty="0">
                <a:solidFill>
                  <a:schemeClr val="bg1"/>
                </a:solidFill>
              </a:rPr>
            </a:br>
            <a:r>
              <a:rPr lang="en-US" b="1" u="sng" dirty="0" err="1">
                <a:solidFill>
                  <a:schemeClr val="bg1"/>
                </a:solidFill>
              </a:rPr>
              <a:t>Saat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Wawancara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80950" y="2112962"/>
            <a:ext cx="4465481" cy="4608513"/>
          </a:xfrm>
          <a:noFill/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, </a:t>
            </a:r>
            <a:r>
              <a:rPr lang="en-US" sz="2000" dirty="0" err="1"/>
              <a:t>apa</a:t>
            </a:r>
            <a:r>
              <a:rPr lang="en-US" sz="2000" dirty="0"/>
              <a:t> yang </a:t>
            </a:r>
            <a:r>
              <a:rPr lang="en-US" sz="2000" dirty="0" err="1"/>
              <a:t>sebenarnya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ketahui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dirty="0" err="1"/>
              <a:t>kata</a:t>
            </a:r>
            <a:r>
              <a:rPr lang="en-US" sz="2000" dirty="0"/>
              <a:t>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/>
              <a:t>dimengerti</a:t>
            </a:r>
            <a:r>
              <a:rPr lang="en-US" sz="2000" dirty="0"/>
              <a:t>,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istilah</a:t>
            </a:r>
            <a:r>
              <a:rPr lang="en-US" sz="2000" dirty="0"/>
              <a:t> yang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asing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perjelaskan</a:t>
            </a:r>
            <a:r>
              <a:rPr lang="en-US" sz="2000" dirty="0"/>
              <a:t> </a:t>
            </a:r>
            <a:r>
              <a:rPr lang="en-US" sz="2000" dirty="0" err="1"/>
              <a:t>artinya</a:t>
            </a:r>
            <a:r>
              <a:rPr lang="en-US" sz="2000" dirty="0"/>
              <a:t>,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menghindari</a:t>
            </a:r>
            <a:r>
              <a:rPr lang="en-US" sz="2000" dirty="0"/>
              <a:t> </a:t>
            </a:r>
            <a:r>
              <a:rPr lang="en-US" sz="2000" dirty="0" err="1"/>
              <a:t>persepsi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tubuh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nada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memperjelas</a:t>
            </a:r>
            <a:r>
              <a:rPr lang="en-US" sz="2000" dirty="0"/>
              <a:t> </a:t>
            </a:r>
            <a:r>
              <a:rPr lang="en-US" sz="2000" dirty="0" err="1"/>
              <a:t>maksud</a:t>
            </a:r>
            <a:endParaRPr lang="en-US" sz="2000" dirty="0"/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10000"/>
              </a:lnSpc>
              <a:buFont typeface="Wingdings" pitchFamily="2" charset="2"/>
              <a:buNone/>
            </a:pPr>
            <a:endParaRPr lang="en-US" sz="2000" dirty="0"/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87045" name="Rectangle 17"/>
          <p:cNvSpPr>
            <a:spLocks noChangeArrowheads="1"/>
          </p:cNvSpPr>
          <p:nvPr/>
        </p:nvSpPr>
        <p:spPr bwMode="auto">
          <a:xfrm>
            <a:off x="702898" y="5160557"/>
            <a:ext cx="864353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Pastikan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bahwa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lawan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bicara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mengerti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maksud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ingin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sampaikan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bila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mereka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tampak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bingung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dengan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apa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tanyakan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Gunakan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kontak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mata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pada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waktu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berkomunikasi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38</a:t>
            </a:fld>
            <a:endParaRPr lang="id-ID"/>
          </a:p>
        </p:txBody>
      </p:sp>
      <p:pic>
        <p:nvPicPr>
          <p:cNvPr id="21508" name="Picture 4" descr="http://www.claconnect.com/uploadedImages/Images/General/Business/Board-Room-Me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1" y="2242153"/>
            <a:ext cx="3993684" cy="291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73579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2176487"/>
            <a:ext cx="8572072" cy="4752975"/>
          </a:xfrm>
          <a:noFill/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</a:pPr>
            <a:r>
              <a:rPr lang="en-US" sz="1800" dirty="0" err="1"/>
              <a:t>Aktif</a:t>
            </a:r>
            <a:r>
              <a:rPr lang="en-US" sz="1800" dirty="0"/>
              <a:t> </a:t>
            </a:r>
            <a:r>
              <a:rPr lang="en-US" sz="1800" dirty="0" err="1"/>
              <a:t>memperhatikan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auditor </a:t>
            </a:r>
            <a:r>
              <a:rPr lang="en-US" sz="1800" dirty="0" err="1"/>
              <a:t>mendengar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  </a:t>
            </a:r>
            <a:r>
              <a:rPr lang="en-US" sz="1800" dirty="0" err="1"/>
              <a:t>mengerti</a:t>
            </a:r>
            <a:r>
              <a:rPr lang="en-US" sz="1800" dirty="0"/>
              <a:t> </a:t>
            </a:r>
            <a:r>
              <a:rPr lang="en-US" sz="1800" dirty="0" err="1"/>
              <a:t>apa</a:t>
            </a:r>
            <a:r>
              <a:rPr lang="en-US" sz="1800" dirty="0"/>
              <a:t> yang </a:t>
            </a:r>
            <a:r>
              <a:rPr lang="en-US" sz="1800" dirty="0" err="1"/>
              <a:t>dijelaskan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a.l</a:t>
            </a:r>
            <a:r>
              <a:rPr lang="en-US" sz="1800" dirty="0"/>
              <a:t>: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Paraphasing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kata-kata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Katakan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anda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begitu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Menunggu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selesai</a:t>
            </a:r>
            <a:r>
              <a:rPr lang="en-US" sz="1800" dirty="0"/>
              <a:t>  </a:t>
            </a:r>
            <a:r>
              <a:rPr lang="en-US" sz="1800" dirty="0" err="1"/>
              <a:t>berbicara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pertanyaan</a:t>
            </a:r>
            <a:r>
              <a:rPr lang="en-US" sz="1800" dirty="0"/>
              <a:t>.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Jangan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interupsi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respon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terpaksa</a:t>
            </a:r>
            <a:endParaRPr lang="en-US" sz="1800" dirty="0"/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Kesimpulan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bersama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mengkoreksi</a:t>
            </a:r>
            <a:r>
              <a:rPr lang="en-US" sz="1800" dirty="0"/>
              <a:t> </a:t>
            </a:r>
            <a:r>
              <a:rPr lang="en-US" sz="1800" dirty="0" err="1"/>
              <a:t>kesalahpengertian</a:t>
            </a:r>
            <a:endParaRPr lang="en-US" sz="1800" dirty="0"/>
          </a:p>
        </p:txBody>
      </p:sp>
      <p:sp>
        <p:nvSpPr>
          <p:cNvPr id="88067" name="Rectangle 1040"/>
          <p:cNvSpPr>
            <a:spLocks noGrp="1" noChangeArrowheads="1"/>
          </p:cNvSpPr>
          <p:nvPr>
            <p:ph type="title"/>
          </p:nvPr>
        </p:nvSpPr>
        <p:spPr>
          <a:xfrm>
            <a:off x="1452539" y="357166"/>
            <a:ext cx="8453462" cy="1271611"/>
          </a:xfrm>
          <a:noFill/>
        </p:spPr>
        <p:txBody>
          <a:bodyPr anchor="b"/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81034" cy="2348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265618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-14461" y="6172200"/>
            <a:ext cx="9906000" cy="6858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r>
              <a:rPr lang="en-US" i="1" dirty="0" err="1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Sumber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 ISO 19011 : 2011</a:t>
            </a:r>
            <a:endParaRPr lang="id-ID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674" name="Picture 2" descr="http://www.tfs-initiative.com/pic/slider/wri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61" y="-13186"/>
            <a:ext cx="9891074" cy="61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-14461" y="2664293"/>
            <a:ext cx="9906000" cy="350679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4800" b="1" dirty="0">
                <a:solidFill>
                  <a:schemeClr val="tx1"/>
                </a:solidFill>
              </a:rPr>
              <a:t>AUDIT (</a:t>
            </a:r>
            <a:r>
              <a:rPr lang="en-US" sz="4800" b="1" dirty="0" err="1">
                <a:solidFill>
                  <a:schemeClr val="tx1"/>
                </a:solidFill>
              </a:rPr>
              <a:t>definisi</a:t>
            </a:r>
            <a:r>
              <a:rPr lang="en-US" sz="4800" b="1" dirty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Pengujian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sistimatis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mandiri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terdokumentasi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memperoleh</a:t>
            </a:r>
            <a:endParaRPr lang="en-US" sz="20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bukti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mengevaluasinya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secara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obyektif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menentukan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sejauh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mana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kriteria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dipenuhi</a:t>
            </a:r>
            <a:endParaRPr lang="en-US" sz="2000" b="1" i="1" u="sng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000" b="1" i="1" u="sng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41481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80928"/>
            <a:ext cx="2138331" cy="4077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38422" y="2252684"/>
            <a:ext cx="6732464" cy="4248150"/>
          </a:xfrm>
          <a:noFill/>
        </p:spPr>
        <p:txBody>
          <a:bodyPr/>
          <a:lstStyle/>
          <a:p>
            <a:pPr marL="0" indent="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000" dirty="0"/>
              <a:t>Agar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terasa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diketahui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menyampaikan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, </a:t>
            </a:r>
            <a:r>
              <a:rPr lang="en-US" sz="2000" dirty="0" err="1"/>
              <a:t>a.l</a:t>
            </a:r>
            <a:r>
              <a:rPr lang="en-US" sz="2000" dirty="0"/>
              <a:t>:</a:t>
            </a:r>
          </a:p>
          <a:p>
            <a:pPr lvl="1" eaLnBrk="1" hangingPunct="1">
              <a:lnSpc>
                <a:spcPct val="50000"/>
              </a:lnSpc>
              <a:buFont typeface="Wingdings" pitchFamily="2" charset="2"/>
              <a:buNone/>
            </a:pPr>
            <a:endParaRPr lang="en-US" sz="2000" dirty="0"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Open question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Probing question</a:t>
            </a:r>
            <a:r>
              <a:rPr lang="en-US" sz="2000" b="1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bersifat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penting</a:t>
            </a:r>
            <a:r>
              <a:rPr lang="en-US" sz="20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Closed question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meminta</a:t>
            </a:r>
            <a:r>
              <a:rPr lang="en-US" sz="2000" dirty="0"/>
              <a:t> </a:t>
            </a:r>
            <a:r>
              <a:rPr lang="en-US" sz="2000" dirty="0" err="1"/>
              <a:t>kepastian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>
                <a:latin typeface="Bookman Old Style" pitchFamily="18" charset="0"/>
              </a:rPr>
              <a:t>.</a:t>
            </a:r>
          </a:p>
        </p:txBody>
      </p:sp>
      <p:sp>
        <p:nvSpPr>
          <p:cNvPr id="89091" name="Rectangle 17"/>
          <p:cNvSpPr>
            <a:spLocks noGrp="1" noChangeArrowheads="1"/>
          </p:cNvSpPr>
          <p:nvPr>
            <p:ph type="title"/>
          </p:nvPr>
        </p:nvSpPr>
        <p:spPr>
          <a:xfrm>
            <a:off x="2738422" y="704839"/>
            <a:ext cx="7167579" cy="1152525"/>
          </a:xfrm>
          <a:noFill/>
        </p:spPr>
        <p:txBody>
          <a:bodyPr anchor="b"/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pic>
        <p:nvPicPr>
          <p:cNvPr id="256002" name="Picture 2" descr="http://terinewman.com/wp-content/uploads/2013/11/accountants-1024x821.jpg"/>
          <p:cNvPicPr>
            <a:picLocks noChangeAspect="1" noChangeArrowheads="1"/>
          </p:cNvPicPr>
          <p:nvPr/>
        </p:nvPicPr>
        <p:blipFill>
          <a:blip r:embed="rId2" cstate="print"/>
          <a:srcRect l="23997" r="13681"/>
          <a:stretch>
            <a:fillRect/>
          </a:stretch>
        </p:blipFill>
        <p:spPr bwMode="auto">
          <a:xfrm>
            <a:off x="0" y="0"/>
            <a:ext cx="2138331" cy="2752776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3942910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72206"/>
            <a:ext cx="9906000" cy="78579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chemeClr val="accent3">
              <a:lumMod val="50000"/>
            </a:schemeClr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Jenis-jenis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pertanyaan</a:t>
            </a:r>
            <a:endParaRPr lang="en-US" b="1" u="sng" dirty="0">
              <a:solidFill>
                <a:schemeClr val="bg1"/>
              </a:solidFill>
            </a:endParaRPr>
          </a:p>
        </p:txBody>
      </p:sp>
      <p:graphicFrame>
        <p:nvGraphicFramePr>
          <p:cNvPr id="5122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154112" y="1428736"/>
          <a:ext cx="7585102" cy="4936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" name="Document" r:id="rId3" imgW="9013255" imgH="5866273" progId="Word.Document.8">
                  <p:embed/>
                </p:oleObj>
              </mc:Choice>
              <mc:Fallback>
                <p:oleObj name="Document" r:id="rId3" imgW="9013255" imgH="586627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2" y="1428736"/>
                        <a:ext cx="7585102" cy="49368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77954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20952" y="0"/>
            <a:ext cx="5385048" cy="2276872"/>
          </a:xfrm>
          <a:prstGeom prst="rect">
            <a:avLst/>
          </a:prstGeom>
          <a:gradFill>
            <a:gsLst>
              <a:gs pos="0">
                <a:srgbClr val="FFFFFF"/>
              </a:gs>
              <a:gs pos="22000">
                <a:srgbClr val="F9F9F9"/>
              </a:gs>
              <a:gs pos="58000">
                <a:srgbClr val="EEEEEF"/>
              </a:gs>
              <a:gs pos="100000">
                <a:srgbClr val="EDEDE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4528" y="2530661"/>
            <a:ext cx="8706172" cy="3571900"/>
          </a:xfrm>
        </p:spPr>
        <p:txBody>
          <a:bodyPr/>
          <a:lstStyle/>
          <a:p>
            <a:pPr marL="0" indent="0" defTabSz="873125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Berikut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beberapa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teknik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observasi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yang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efektif</a:t>
            </a: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dibuktikan</a:t>
            </a:r>
            <a:r>
              <a:rPr lang="en-US" sz="2000" dirty="0"/>
              <a:t> </a:t>
            </a:r>
            <a:r>
              <a:rPr lang="en-US" sz="2000" dirty="0" err="1"/>
              <a:t>penerapannya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u="sng" dirty="0" err="1"/>
              <a:t>Pimpin</a:t>
            </a:r>
            <a:r>
              <a:rPr lang="en-US" sz="2000" u="sng" dirty="0"/>
              <a:t> </a:t>
            </a:r>
            <a:r>
              <a:rPr lang="en-US" sz="2000" u="sng" dirty="0" err="1"/>
              <a:t>proses</a:t>
            </a:r>
            <a:r>
              <a:rPr lang="en-US" sz="2000" u="sng" dirty="0"/>
              <a:t> </a:t>
            </a:r>
            <a:r>
              <a:rPr lang="en-US" sz="2000" u="sng" dirty="0" err="1"/>
              <a:t>observasi</a:t>
            </a:r>
            <a:r>
              <a:rPr lang="en-US" sz="2000" dirty="0"/>
              <a:t>, </a:t>
            </a:r>
            <a:r>
              <a:rPr lang="en-US" sz="2000" dirty="0" err="1"/>
              <a:t>jangan</a:t>
            </a:r>
            <a:r>
              <a:rPr lang="en-US" sz="2000" dirty="0"/>
              <a:t> </a:t>
            </a:r>
            <a:r>
              <a:rPr lang="en-US" sz="2000" dirty="0" err="1"/>
              <a:t>terbawa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arahan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Hindari</a:t>
            </a:r>
            <a:r>
              <a:rPr lang="en-US" sz="2000" dirty="0"/>
              <a:t> </a:t>
            </a:r>
            <a:r>
              <a:rPr lang="en-US" sz="2000" dirty="0" err="1"/>
              <a:t>interupsi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, </a:t>
            </a:r>
            <a:r>
              <a:rPr lang="en-US" sz="2000" dirty="0" err="1"/>
              <a:t>minta</a:t>
            </a:r>
            <a:r>
              <a:rPr lang="en-US" sz="2000" dirty="0"/>
              <a:t> </a:t>
            </a:r>
            <a:r>
              <a:rPr lang="en-US" sz="2000" dirty="0" err="1"/>
              <a:t>izin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keterangan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pelaksana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Perhatikan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seksama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Catat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jenis</a:t>
            </a:r>
            <a:r>
              <a:rPr lang="en-US" sz="2000" dirty="0"/>
              <a:t>, </a:t>
            </a:r>
            <a:r>
              <a:rPr lang="en-US" sz="2000" dirty="0" err="1"/>
              <a:t>lokasi</a:t>
            </a:r>
            <a:r>
              <a:rPr lang="en-US" sz="2000" dirty="0"/>
              <a:t>, </a:t>
            </a:r>
            <a:r>
              <a:rPr lang="en-US" sz="2000" dirty="0" err="1"/>
              <a:t>tanggal</a:t>
            </a:r>
            <a:r>
              <a:rPr lang="en-US" sz="2000" dirty="0"/>
              <a:t>)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dokumentasinya</a:t>
            </a:r>
            <a:endParaRPr lang="en-US" sz="2000" dirty="0"/>
          </a:p>
        </p:txBody>
      </p:sp>
      <p:pic>
        <p:nvPicPr>
          <p:cNvPr id="7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7710" y="28572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42</a:t>
            </a:fld>
            <a:endParaRPr lang="id-ID"/>
          </a:p>
        </p:txBody>
      </p:sp>
      <p:pic>
        <p:nvPicPr>
          <p:cNvPr id="22532" name="Picture 4" descr="https://www.concur.co.uk/sites/all/themes/Concur6/images/2012-layout/uk/hero-images/audit-expens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15330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15445" y="1306450"/>
            <a:ext cx="32260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5400" dirty="0">
                <a:latin typeface="Impact" panose="020B0806030902050204" pitchFamily="34" charset="0"/>
              </a:rPr>
              <a:t>OBSERVASI</a:t>
            </a:r>
            <a:endParaRPr lang="en-GB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01057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564904"/>
            <a:ext cx="876263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Tentukan</a:t>
            </a:r>
            <a:r>
              <a:rPr lang="en-US" sz="1600" b="0" dirty="0">
                <a:latin typeface="+mn-lt"/>
              </a:rPr>
              <a:t> item yang </a:t>
            </a:r>
            <a:r>
              <a:rPr lang="en-US" sz="1600" b="0" dirty="0" err="1">
                <a:latin typeface="+mn-lt"/>
              </a:rPr>
              <a:t>perlu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diperiksa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Jangan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puas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hanya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ditunjukkan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keberadaan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kelengkapan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isinya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dengan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cara</a:t>
            </a:r>
            <a:r>
              <a:rPr lang="en-US" sz="1600" b="0" dirty="0">
                <a:latin typeface="+mn-lt"/>
              </a:rPr>
              <a:t> sampling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i="1" u="sng" dirty="0">
                <a:latin typeface="+mn-lt"/>
              </a:rPr>
              <a:t>Nit Picking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mencari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hal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sepele</a:t>
            </a:r>
            <a:r>
              <a:rPr lang="en-US" sz="1600" b="0" dirty="0">
                <a:latin typeface="+mn-lt"/>
              </a:rPr>
              <a:t>)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Seharusnya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konsistensi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dalam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pengunaan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jangan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menggunakan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campur</a:t>
            </a:r>
            <a:r>
              <a:rPr lang="en-US" sz="1600" b="0" dirty="0">
                <a:latin typeface="+mn-lt"/>
              </a:rPr>
              <a:t> Indonesia-</a:t>
            </a:r>
            <a:r>
              <a:rPr lang="en-US" sz="1600" b="0" dirty="0" err="1">
                <a:latin typeface="+mn-lt"/>
              </a:rPr>
              <a:t>Inggris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misalnya</a:t>
            </a:r>
            <a:r>
              <a:rPr lang="en-US" sz="1600" b="0" dirty="0">
                <a:latin typeface="+mn-lt"/>
              </a:rPr>
              <a:t> auditor </a:t>
            </a:r>
            <a:r>
              <a:rPr lang="en-US" sz="1600" b="0" dirty="0" err="1">
                <a:latin typeface="+mn-lt"/>
              </a:rPr>
              <a:t>dirubah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saja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kebahasa</a:t>
            </a:r>
            <a:r>
              <a:rPr lang="en-US" sz="1600" b="0" dirty="0">
                <a:latin typeface="+mn-lt"/>
              </a:rPr>
              <a:t> Indonesia </a:t>
            </a:r>
            <a:r>
              <a:rPr lang="en-US" sz="1600" b="0" dirty="0" err="1">
                <a:latin typeface="+mn-lt"/>
              </a:rPr>
              <a:t>menjadi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berdebat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auditee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tentang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suatu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untuk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menghindarinya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i="1" dirty="0">
                <a:latin typeface="+mn-lt"/>
              </a:rPr>
              <a:t>sample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berikutnya</a:t>
            </a:r>
            <a:r>
              <a:rPr lang="en-US" sz="1600" b="0" dirty="0">
                <a:latin typeface="+mn-lt"/>
              </a:rPr>
              <a:t>,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bukti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menurut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auditee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itu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masalah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terselip</a:t>
            </a:r>
            <a:r>
              <a:rPr lang="en-US" sz="1600" b="0" dirty="0">
                <a:latin typeface="+mn-lt"/>
              </a:rPr>
              <a:t>/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apakah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atau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pemeriksaaan</a:t>
            </a:r>
            <a:r>
              <a:rPr lang="en-US" sz="1600" b="0" dirty="0">
                <a:latin typeface="+mn-lt"/>
              </a:rPr>
              <a:t> ?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Catat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dokumentasi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nama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nomor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tanggal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lokasi</a:t>
            </a:r>
            <a:r>
              <a:rPr lang="en-US" sz="1600" b="0" dirty="0">
                <a:latin typeface="+mn-lt"/>
              </a:rPr>
              <a:t>) </a:t>
            </a:r>
            <a:r>
              <a:rPr lang="en-US" sz="1600" b="0" dirty="0" err="1">
                <a:latin typeface="+mn-lt"/>
              </a:rPr>
              <a:t>secara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lengkap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43</a:t>
            </a:fld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67140" y="285728"/>
            <a:ext cx="8915082" cy="1143000"/>
          </a:xfrm>
          <a:noFill/>
        </p:spPr>
        <p:txBody>
          <a:bodyPr anchor="b"/>
          <a:lstStyle/>
          <a:p>
            <a:pPr algn="l" eaLnBrk="1" hangingPunct="1"/>
            <a:r>
              <a:rPr lang="en-US" sz="3600" b="1" dirty="0"/>
              <a:t>Hal-</a:t>
            </a:r>
            <a:r>
              <a:rPr lang="en-US" sz="3600" b="1" dirty="0" err="1"/>
              <a:t>hal</a:t>
            </a:r>
            <a:r>
              <a:rPr lang="en-US" sz="3600" b="1" dirty="0"/>
              <a:t> yang </a:t>
            </a:r>
            <a:r>
              <a:rPr lang="en-US" sz="3600" b="1" dirty="0" err="1"/>
              <a:t>seharusnya</a:t>
            </a:r>
            <a:r>
              <a:rPr lang="en-US" sz="3600" b="1" dirty="0"/>
              <a:t> </a:t>
            </a:r>
            <a:r>
              <a:rPr lang="en-US" sz="3600" b="1" dirty="0" err="1"/>
              <a:t>dihindari</a:t>
            </a:r>
            <a:r>
              <a:rPr lang="en-US" sz="3600" b="1" dirty="0"/>
              <a:t> </a:t>
            </a:r>
            <a:br>
              <a:rPr lang="en-US" sz="3600" b="1" dirty="0"/>
            </a:br>
            <a:r>
              <a:rPr lang="en-US" sz="3600" b="1" dirty="0" err="1"/>
              <a:t>selama</a:t>
            </a:r>
            <a:r>
              <a:rPr lang="en-US" sz="3600" b="1" dirty="0"/>
              <a:t> </a:t>
            </a:r>
            <a:r>
              <a:rPr lang="en-US" sz="3600" b="1" dirty="0" err="1"/>
              <a:t>pelaksanaan</a:t>
            </a:r>
            <a:r>
              <a:rPr lang="en-US" sz="3600" b="1" dirty="0"/>
              <a:t> audit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1903433"/>
            <a:ext cx="8501122" cy="4525963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Memberi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pertanyaan</a:t>
            </a:r>
            <a:r>
              <a:rPr lang="en-US" sz="2100" b="1" dirty="0">
                <a:solidFill>
                  <a:srgbClr val="0033CC"/>
                </a:solidFill>
              </a:rPr>
              <a:t> yang </a:t>
            </a:r>
            <a:r>
              <a:rPr lang="en-US" sz="2100" b="1" dirty="0" err="1">
                <a:solidFill>
                  <a:srgbClr val="0033CC"/>
                </a:solidFill>
              </a:rPr>
              <a:t>mengandung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beban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memojokan</a:t>
            </a:r>
            <a:r>
              <a:rPr lang="en-US" sz="2100" b="1" dirty="0">
                <a:solidFill>
                  <a:srgbClr val="0033CC"/>
                </a:solidFill>
              </a:rPr>
              <a:t> (</a:t>
            </a:r>
            <a:r>
              <a:rPr lang="en-US" sz="2100" b="1" i="1" dirty="0">
                <a:solidFill>
                  <a:srgbClr val="0033CC"/>
                </a:solidFill>
              </a:rPr>
              <a:t>loaded and leading question</a:t>
            </a:r>
            <a:r>
              <a:rPr lang="en-US" sz="2100" b="1" dirty="0">
                <a:solidFill>
                  <a:srgbClr val="0033CC"/>
                </a:solidFill>
              </a:rPr>
              <a:t>). </a:t>
            </a:r>
            <a:r>
              <a:rPr lang="en-US" sz="2100" b="1" dirty="0" err="1">
                <a:solidFill>
                  <a:srgbClr val="0033CC"/>
                </a:solidFill>
              </a:rPr>
              <a:t>Contohnya</a:t>
            </a:r>
            <a:r>
              <a:rPr lang="en-US" sz="2100" b="1" dirty="0">
                <a:solidFill>
                  <a:srgbClr val="0033CC"/>
                </a:solidFill>
              </a:rPr>
              <a:t>: </a:t>
            </a:r>
            <a:r>
              <a:rPr lang="en-US" sz="2100" b="1" dirty="0" err="1">
                <a:solidFill>
                  <a:srgbClr val="0033CC"/>
                </a:solidFill>
              </a:rPr>
              <a:t>mengapa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anda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mengunakan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sistem</a:t>
            </a:r>
            <a:r>
              <a:rPr lang="en-US" sz="2100" b="1" dirty="0">
                <a:solidFill>
                  <a:srgbClr val="0033CC"/>
                </a:solidFill>
              </a:rPr>
              <a:t> filing yang </a:t>
            </a:r>
            <a:r>
              <a:rPr lang="en-US" sz="2100" b="1" dirty="0" err="1">
                <a:solidFill>
                  <a:srgbClr val="0033CC"/>
                </a:solidFill>
              </a:rPr>
              <a:t>sudah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jelas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efektif</a:t>
            </a:r>
            <a:r>
              <a:rPr lang="en-US" sz="2100" b="1" dirty="0">
                <a:solidFill>
                  <a:srgbClr val="0033CC"/>
                </a:solidFill>
              </a:rPr>
              <a:t> ? </a:t>
            </a:r>
            <a:r>
              <a:rPr lang="en-US" sz="2100" b="1" dirty="0" err="1">
                <a:solidFill>
                  <a:srgbClr val="0033CC"/>
                </a:solidFill>
              </a:rPr>
              <a:t>Atau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Anda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sengaja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mentransfer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jumlah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klaim</a:t>
            </a:r>
            <a:r>
              <a:rPr lang="en-US" sz="2100" b="1" dirty="0">
                <a:solidFill>
                  <a:srgbClr val="0033CC"/>
                </a:solidFill>
              </a:rPr>
              <a:t> yang </a:t>
            </a:r>
            <a:r>
              <a:rPr lang="en-US" sz="2100" b="1" dirty="0" err="1">
                <a:solidFill>
                  <a:srgbClr val="0033CC"/>
                </a:solidFill>
              </a:rPr>
              <a:t>salah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kan</a:t>
            </a:r>
            <a:r>
              <a:rPr lang="en-US" sz="2100" b="1" dirty="0">
                <a:solidFill>
                  <a:srgbClr val="0033CC"/>
                </a:solidFill>
              </a:rPr>
              <a:t>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1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Berdebat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auditee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tentang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suatu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i="1" dirty="0">
                <a:solidFill>
                  <a:srgbClr val="0033CC"/>
                </a:solidFill>
              </a:rPr>
              <a:t>Nonconformity</a:t>
            </a:r>
            <a:r>
              <a:rPr lang="en-US" sz="2100" b="1" dirty="0">
                <a:solidFill>
                  <a:srgbClr val="0033CC"/>
                </a:solidFill>
              </a:rPr>
              <a:t>, </a:t>
            </a:r>
            <a:r>
              <a:rPr lang="en-US" sz="2100" b="1" dirty="0" err="1">
                <a:solidFill>
                  <a:srgbClr val="0033CC"/>
                </a:solidFill>
              </a:rPr>
              <a:t>untuk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menghindarinya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minta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auditee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memilih</a:t>
            </a:r>
            <a:r>
              <a:rPr lang="en-US" sz="2100" b="1" dirty="0">
                <a:solidFill>
                  <a:srgbClr val="0033CC"/>
                </a:solidFill>
              </a:rPr>
              <a:t> sample </a:t>
            </a:r>
            <a:r>
              <a:rPr lang="en-US" sz="2100" b="1" dirty="0" err="1">
                <a:solidFill>
                  <a:srgbClr val="0033CC"/>
                </a:solidFill>
              </a:rPr>
              <a:t>berikutnya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untuk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diperiksa</a:t>
            </a:r>
            <a:r>
              <a:rPr lang="en-US" sz="2100" b="1" dirty="0">
                <a:solidFill>
                  <a:srgbClr val="0033CC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1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Merasa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lebih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tahu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dibandingkan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auditee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mengenai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hal</a:t>
            </a:r>
            <a:r>
              <a:rPr lang="en-US" sz="2100" b="1" dirty="0">
                <a:solidFill>
                  <a:srgbClr val="0033CC"/>
                </a:solidFill>
              </a:rPr>
              <a:t> yang </a:t>
            </a:r>
            <a:r>
              <a:rPr lang="en-US" sz="2100" b="1" dirty="0" err="1">
                <a:solidFill>
                  <a:srgbClr val="0033CC"/>
                </a:solidFill>
              </a:rPr>
              <a:t>diaudit</a:t>
            </a:r>
            <a:r>
              <a:rPr lang="en-US" sz="2100" b="1" dirty="0">
                <a:solidFill>
                  <a:srgbClr val="0033CC"/>
                </a:solidFill>
              </a:rPr>
              <a:t>, </a:t>
            </a:r>
            <a:r>
              <a:rPr lang="en-US" sz="2100" b="1" dirty="0" err="1">
                <a:solidFill>
                  <a:srgbClr val="0033CC"/>
                </a:solidFill>
              </a:rPr>
              <a:t>disarankan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lebih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banyak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menjadi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pendengar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daripada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pembicara</a:t>
            </a:r>
            <a:r>
              <a:rPr lang="en-US" sz="2100" b="1" dirty="0">
                <a:solidFill>
                  <a:srgbClr val="0033CC"/>
                </a:solidFill>
              </a:rPr>
              <a:t>. </a:t>
            </a:r>
            <a:r>
              <a:rPr lang="en-US" sz="2100" b="1" dirty="0" err="1">
                <a:solidFill>
                  <a:srgbClr val="0033CC"/>
                </a:solidFill>
              </a:rPr>
              <a:t>Misalnya</a:t>
            </a:r>
            <a:r>
              <a:rPr lang="en-US" sz="2100" b="1" dirty="0">
                <a:solidFill>
                  <a:srgbClr val="0033CC"/>
                </a:solidFill>
              </a:rPr>
              <a:t>, </a:t>
            </a:r>
            <a:r>
              <a:rPr lang="en-US" sz="2100" b="1" dirty="0" err="1">
                <a:solidFill>
                  <a:srgbClr val="0033CC"/>
                </a:solidFill>
              </a:rPr>
              <a:t>seharusnya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proses</a:t>
            </a:r>
            <a:r>
              <a:rPr lang="en-US" sz="2100" b="1" dirty="0">
                <a:solidFill>
                  <a:srgbClr val="0033CC"/>
                </a:solidFill>
              </a:rPr>
              <a:t> plating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seperti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ini</a:t>
            </a:r>
            <a:r>
              <a:rPr lang="en-US" sz="2100" b="1" dirty="0">
                <a:solidFill>
                  <a:srgbClr val="0033CC"/>
                </a:solidFill>
              </a:rPr>
              <a:t>.</a:t>
            </a:r>
          </a:p>
        </p:txBody>
      </p:sp>
      <p:pic>
        <p:nvPicPr>
          <p:cNvPr id="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92" y="600076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595282" cy="23574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092" y="1525893"/>
            <a:ext cx="6357982" cy="457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7923977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1064568" y="1548310"/>
            <a:ext cx="853713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Kesesuaian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(</a:t>
            </a:r>
            <a:r>
              <a:rPr lang="en-US" sz="2000" b="1" i="1" dirty="0">
                <a:solidFill>
                  <a:srgbClr val="0033CC"/>
                </a:solidFill>
                <a:latin typeface="Century Gothic" pitchFamily="34" charset="0"/>
              </a:rPr>
              <a:t>Conformity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)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  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Kondisi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dipenuhinya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kriteria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audit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pada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proses</a:t>
            </a: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Ketidaksesuaian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(</a:t>
            </a:r>
            <a:r>
              <a:rPr lang="en-US" sz="2000" b="1" i="1" dirty="0">
                <a:solidFill>
                  <a:srgbClr val="0033CC"/>
                </a:solidFill>
                <a:latin typeface="Century Gothic" pitchFamily="34" charset="0"/>
              </a:rPr>
              <a:t>Nonconformity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)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  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Kondisi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tidak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dipenuhinya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kriteria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audit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pada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proses</a:t>
            </a: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  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Beberapa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membaginya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menjadi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2 (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dua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)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jenis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:</a:t>
            </a:r>
          </a:p>
          <a:p>
            <a:pPr marL="742950" lvl="1" indent="-285750">
              <a:lnSpc>
                <a:spcPct val="110000"/>
              </a:lnSpc>
              <a:buClr>
                <a:schemeClr val="accent1"/>
              </a:buClr>
              <a:buFont typeface="Wingdings 2" pitchFamily="18" charset="2"/>
              <a:buChar char="ð"/>
            </a:pPr>
            <a:r>
              <a:rPr lang="en-US" sz="2000" b="1" i="1" dirty="0">
                <a:solidFill>
                  <a:srgbClr val="0033CC"/>
                </a:solidFill>
                <a:latin typeface="Century Gothic" pitchFamily="34" charset="0"/>
              </a:rPr>
              <a:t>Major Nonconformity</a:t>
            </a:r>
          </a:p>
          <a:p>
            <a:pPr marL="742950" lvl="1" indent="-285750">
              <a:lnSpc>
                <a:spcPct val="110000"/>
              </a:lnSpc>
              <a:buClr>
                <a:schemeClr val="accent1"/>
              </a:buClr>
              <a:buFont typeface="Wingdings 2" pitchFamily="18" charset="2"/>
              <a:buChar char="ð"/>
            </a:pPr>
            <a:r>
              <a:rPr lang="en-US" sz="2000" b="1" i="1" dirty="0">
                <a:solidFill>
                  <a:srgbClr val="0033CC"/>
                </a:solidFill>
                <a:latin typeface="Century Gothic" pitchFamily="34" charset="0"/>
              </a:rPr>
              <a:t>Minor Nonconformity</a:t>
            </a: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742950" lvl="1" indent="-285750">
              <a:lnSpc>
                <a:spcPct val="110000"/>
              </a:lnSpc>
              <a:buClr>
                <a:schemeClr val="accent1"/>
              </a:buClr>
              <a:buFont typeface="Wingdings 2" pitchFamily="18" charset="2"/>
              <a:buNone/>
            </a:pPr>
            <a:endParaRPr lang="en-US" sz="17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Peluang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Peningkatan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(</a:t>
            </a:r>
            <a:r>
              <a:rPr lang="en-US" sz="2000" b="1" i="1" dirty="0">
                <a:solidFill>
                  <a:srgbClr val="0033CC"/>
                </a:solidFill>
                <a:latin typeface="Century Gothic" pitchFamily="34" charset="0"/>
              </a:rPr>
              <a:t>Improvement Opportunity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)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Kondisi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dipenuhinya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kriteria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audit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pada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proses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akan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tetapi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terdapat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peluang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menimbulkan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ketidaksesuaian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atau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peluang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meningkatkan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efektifitas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proses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523844" y="357166"/>
            <a:ext cx="400052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0" hangingPunct="0"/>
            <a:r>
              <a:rPr kumimoji="1" lang="en-US" sz="3200" b="1" dirty="0">
                <a:latin typeface="Verdana" pitchFamily="34" charset="0"/>
              </a:rPr>
              <a:t>HASIL  AUDIT</a:t>
            </a:r>
          </a:p>
        </p:txBody>
      </p:sp>
      <p:pic>
        <p:nvPicPr>
          <p:cNvPr id="8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666720" cy="2285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8092" y="1214422"/>
            <a:ext cx="6357982" cy="457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23554" name="Picture 2" descr="http://www.thehindubusinessline.com/multimedia/dynamic/01101/bl04acclead_JPG_1101840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899" y="0"/>
            <a:ext cx="1897439" cy="19519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97127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ChangeArrowheads="1"/>
          </p:cNvSpPr>
          <p:nvPr/>
        </p:nvSpPr>
        <p:spPr bwMode="auto">
          <a:xfrm>
            <a:off x="0" y="0"/>
            <a:ext cx="9906000" cy="100010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Definisi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/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Istilah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452406" y="1214422"/>
            <a:ext cx="864353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id-ID" sz="2400" dirty="0">
                <a:latin typeface="Century Gothic" pitchFamily="34" charset="0"/>
              </a:rPr>
              <a:t>B</a:t>
            </a:r>
            <a:r>
              <a:rPr lang="en-US" sz="2400" dirty="0" err="1">
                <a:latin typeface="Century Gothic" pitchFamily="34" charset="0"/>
              </a:rPr>
              <a:t>adan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sertifikasi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membagi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temuan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menjadi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id-ID" sz="2400" dirty="0">
                <a:latin typeface="Century Gothic" pitchFamily="34" charset="0"/>
              </a:rPr>
              <a:t>M</a:t>
            </a:r>
            <a:r>
              <a:rPr lang="en-US" sz="2400" dirty="0" err="1">
                <a:latin typeface="Century Gothic" pitchFamily="34" charset="0"/>
              </a:rPr>
              <a:t>ajor</a:t>
            </a:r>
            <a:r>
              <a:rPr lang="id-ID" sz="2400" dirty="0">
                <a:latin typeface="Century Gothic" pitchFamily="34" charset="0"/>
              </a:rPr>
              <a:t> dan M</a:t>
            </a:r>
            <a:r>
              <a:rPr lang="en-US" sz="2400" dirty="0" err="1">
                <a:latin typeface="Century Gothic" pitchFamily="34" charset="0"/>
              </a:rPr>
              <a:t>inor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b="0" dirty="0">
                <a:latin typeface="Century Gothic" pitchFamily="34" charset="0"/>
              </a:rPr>
              <a:t>: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200" u="sng" dirty="0">
                <a:latin typeface="Century Gothic" pitchFamily="34" charset="0"/>
              </a:rPr>
              <a:t>Major Nonconformity</a:t>
            </a:r>
          </a:p>
          <a:p>
            <a:pPr marL="742950" lvl="1" indent="-285750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bukti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penerapan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kegagalan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keseluruhan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sistem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untuk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memenuhi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satu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persyaratan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id-ID" sz="1600" dirty="0">
                <a:latin typeface="Century Gothic" pitchFamily="34" charset="0"/>
              </a:rPr>
              <a:t>AS 9120B</a:t>
            </a:r>
            <a:r>
              <a:rPr lang="en-US" sz="1600" b="0" dirty="0">
                <a:latin typeface="Century Gothic" pitchFamily="34" charset="0"/>
              </a:rPr>
              <a:t> </a:t>
            </a:r>
          </a:p>
          <a:p>
            <a:pPr marL="742950" lvl="1" indent="-285750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Beberapa</a:t>
            </a:r>
            <a:r>
              <a:rPr lang="en-US" sz="1600" b="0" dirty="0">
                <a:latin typeface="Century Gothic" pitchFamily="34" charset="0"/>
              </a:rPr>
              <a:t> minor </a:t>
            </a:r>
            <a:r>
              <a:rPr lang="en-US" sz="1600" b="0" dirty="0" err="1">
                <a:latin typeface="Century Gothic" pitchFamily="34" charset="0"/>
              </a:rPr>
              <a:t>Ketidaksesuaian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terhadap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satu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elemen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mengisyaratkan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kegagalan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sistem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sehingga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dikategorikan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sebagai</a:t>
            </a:r>
            <a:r>
              <a:rPr lang="en-US" sz="1600" b="0" dirty="0">
                <a:latin typeface="Century Gothic" pitchFamily="34" charset="0"/>
              </a:rPr>
              <a:t> major nonconformity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Semua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ketidaksesuaian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mengakibatkan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pengiriman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id-ID" sz="1600" dirty="0">
                <a:latin typeface="Century Gothic" pitchFamily="34" charset="0"/>
              </a:rPr>
              <a:t>output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sesuai</a:t>
            </a:r>
            <a:r>
              <a:rPr lang="en-US" sz="1600" b="0" dirty="0">
                <a:latin typeface="Century Gothic" pitchFamily="34" charset="0"/>
              </a:rPr>
              <a:t>.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mengakibatkan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id-ID" sz="1600" dirty="0">
                <a:latin typeface="Century Gothic" pitchFamily="34" charset="0"/>
              </a:rPr>
              <a:t>produk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mengalami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kegagalan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berkurang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fungsinya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6199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666720" y="1643050"/>
            <a:ext cx="8429152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200" dirty="0">
                <a:latin typeface="Century Gothic" pitchFamily="34" charset="0"/>
              </a:rPr>
              <a:t>Minor Nonconformity</a:t>
            </a:r>
            <a:r>
              <a:rPr lang="en-US" sz="2200" b="0" dirty="0">
                <a:latin typeface="Century Gothic" pitchFamily="34" charset="0"/>
              </a:rPr>
              <a:t>: </a:t>
            </a:r>
            <a:r>
              <a:rPr lang="en-US" sz="2200" b="0" dirty="0" err="1">
                <a:latin typeface="Century Gothic" pitchFamily="34" charset="0"/>
              </a:rPr>
              <a:t>kriterianya</a:t>
            </a:r>
            <a:r>
              <a:rPr lang="en-US" sz="2200" b="0" dirty="0">
                <a:latin typeface="Century Gothic" pitchFamily="34" charset="0"/>
              </a:rPr>
              <a:t> </a:t>
            </a:r>
            <a:r>
              <a:rPr lang="en-US" sz="2200" b="0" dirty="0" err="1">
                <a:latin typeface="Century Gothic" pitchFamily="34" charset="0"/>
              </a:rPr>
              <a:t>a.l</a:t>
            </a:r>
            <a:endParaRPr lang="en-US" sz="2200" b="0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0" dirty="0" err="1">
                <a:latin typeface="Century Gothic" pitchFamily="34" charset="0"/>
              </a:rPr>
              <a:t>Ketidak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terhadap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persyaratan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id-ID" sz="2000" dirty="0">
                <a:latin typeface="Century Gothic" pitchFamily="34" charset="0"/>
              </a:rPr>
              <a:t>AS 9120B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mengakibatkan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kegagalan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dari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suatu</a:t>
            </a:r>
            <a:r>
              <a:rPr lang="en-US" b="0" dirty="0">
                <a:latin typeface="Century Gothic" pitchFamily="34" charset="0"/>
              </a:rPr>
              <a:t> quality system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mengurangi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kemampuannya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dalam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menjamin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kondisi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proses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terkontrol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kemungkinan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terkirimnya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id-ID" dirty="0">
                <a:latin typeface="Century Gothic" pitchFamily="34" charset="0"/>
              </a:rPr>
              <a:t>out put tidak sesuai</a:t>
            </a:r>
            <a:endParaRPr lang="en-US" b="0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b="0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0" dirty="0">
                <a:latin typeface="Century Gothic" pitchFamily="34" charset="0"/>
              </a:rPr>
              <a:t>Yang </a:t>
            </a:r>
            <a:r>
              <a:rPr lang="en-US" sz="2000" b="0" dirty="0" err="1">
                <a:latin typeface="Century Gothic" pitchFamily="34" charset="0"/>
              </a:rPr>
              <a:t>disebabkan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a.l</a:t>
            </a:r>
            <a:r>
              <a:rPr lang="en-US" sz="2000" b="0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Kegagalan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dokumentasi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Satu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lebih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ketidakkonsistenan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penerapan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persyaratan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mengakibatkan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kepada</a:t>
            </a:r>
            <a:r>
              <a:rPr lang="en-US" b="0" dirty="0">
                <a:latin typeface="Century Gothic" pitchFamily="34" charset="0"/>
              </a:rPr>
              <a:t> 3 </a:t>
            </a:r>
            <a:r>
              <a:rPr lang="en-US" b="0" dirty="0" err="1">
                <a:latin typeface="Century Gothic" pitchFamily="34" charset="0"/>
              </a:rPr>
              <a:t>hal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tersebut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diatas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sz="2000" b="0" dirty="0">
              <a:latin typeface="Century Gothic" pitchFamily="34" charset="0"/>
            </a:endParaRPr>
          </a:p>
        </p:txBody>
      </p:sp>
      <p:sp>
        <p:nvSpPr>
          <p:cNvPr id="373763" name="Rectangle 3"/>
          <p:cNvSpPr>
            <a:spLocks noChangeArrowheads="1"/>
          </p:cNvSpPr>
          <p:nvPr/>
        </p:nvSpPr>
        <p:spPr bwMode="auto">
          <a:xfrm>
            <a:off x="0" y="0"/>
            <a:ext cx="9906000" cy="107154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Definisi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/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Istilah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lanjutan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 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96324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3872" y="1692276"/>
            <a:ext cx="8996828" cy="4201784"/>
          </a:xfrm>
        </p:spPr>
        <p:txBody>
          <a:bodyPr>
            <a:noAutofit/>
          </a:bodyPr>
          <a:lstStyle/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Ditemukan</a:t>
            </a:r>
            <a:r>
              <a:rPr lang="en-US" altLang="en-US" sz="1950" dirty="0"/>
              <a:t> record yang </a:t>
            </a:r>
            <a:r>
              <a:rPr lang="en-US" altLang="en-US" sz="1950" dirty="0" err="1"/>
              <a:t>sudah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lebih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1 </a:t>
            </a:r>
            <a:r>
              <a:rPr lang="en-US" altLang="en-US" sz="1950" dirty="0" err="1"/>
              <a:t>tahun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belum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dibuang</a:t>
            </a:r>
            <a:r>
              <a:rPr lang="en-US" altLang="en-US" sz="1950" dirty="0"/>
              <a:t>.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sesuai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dengan</a:t>
            </a:r>
            <a:r>
              <a:rPr lang="en-US" altLang="en-US" sz="1950" dirty="0"/>
              <a:t> standard retention policy yang </a:t>
            </a:r>
            <a:r>
              <a:rPr lang="en-US" altLang="en-US" sz="1950" dirty="0" err="1"/>
              <a:t>telah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ditentukan</a:t>
            </a:r>
            <a:endParaRPr lang="en-US" altLang="en-US" sz="1950" dirty="0"/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monitor </a:t>
            </a:r>
            <a:r>
              <a:rPr lang="en-US" altLang="en-US" sz="1950" dirty="0" err="1"/>
              <a:t>terhadap</a:t>
            </a:r>
            <a:r>
              <a:rPr lang="en-US" altLang="en-US" sz="1950" dirty="0"/>
              <a:t> customer complaint yang </a:t>
            </a:r>
            <a:r>
              <a:rPr lang="en-US" altLang="en-US" sz="1950" dirty="0" err="1"/>
              <a:t>diterima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sehingga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terdapat</a:t>
            </a:r>
            <a:r>
              <a:rPr lang="en-US" altLang="en-US" sz="1950" dirty="0"/>
              <a:t> complaint yang </a:t>
            </a:r>
            <a:r>
              <a:rPr lang="en-US" altLang="en-US" sz="1950" dirty="0" err="1"/>
              <a:t>tindakan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perbaikannya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belum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ditetapkan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oleh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personil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terkait</a:t>
            </a:r>
            <a:r>
              <a:rPr lang="en-US" altLang="en-US" sz="1950" dirty="0"/>
              <a:t>. </a:t>
            </a:r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id-ID" sz="1950" dirty="0"/>
              <a:t>Terdapat pembelian barang yang salah</a:t>
            </a:r>
            <a:r>
              <a:rPr lang="en-US" sz="1950" dirty="0"/>
              <a:t> </a:t>
            </a:r>
            <a:r>
              <a:rPr lang="en-US" sz="1950" dirty="0" err="1"/>
              <a:t>dalam</a:t>
            </a:r>
            <a:r>
              <a:rPr lang="en-US" sz="1950" dirty="0"/>
              <a:t> </a:t>
            </a:r>
            <a:r>
              <a:rPr lang="en-US" sz="1950" dirty="0" err="1"/>
              <a:t>beberapa</a:t>
            </a:r>
            <a:r>
              <a:rPr lang="en-US" sz="1950" dirty="0"/>
              <a:t> </a:t>
            </a:r>
            <a:r>
              <a:rPr lang="en-US" sz="1950" dirty="0" err="1"/>
              <a:t>bulan</a:t>
            </a:r>
            <a:r>
              <a:rPr lang="en-US" sz="1950" dirty="0"/>
              <a:t> </a:t>
            </a:r>
            <a:r>
              <a:rPr lang="en-US" sz="1950" dirty="0" err="1"/>
              <a:t>terakhir</a:t>
            </a:r>
            <a:r>
              <a:rPr lang="en-US" sz="1950" dirty="0"/>
              <a:t> di</a:t>
            </a:r>
            <a:r>
              <a:rPr lang="id-ID" sz="1950" dirty="0"/>
              <a:t>karena</a:t>
            </a:r>
            <a:r>
              <a:rPr lang="en-US" sz="1950" dirty="0" err="1"/>
              <a:t>kan</a:t>
            </a:r>
            <a:r>
              <a:rPr lang="id-ID" sz="1950" dirty="0"/>
              <a:t> informasi </a:t>
            </a:r>
            <a:r>
              <a:rPr lang="en-US" sz="1950" dirty="0" err="1"/>
              <a:t>barang</a:t>
            </a:r>
            <a:r>
              <a:rPr lang="en-US" sz="1950" dirty="0"/>
              <a:t> yang </a:t>
            </a:r>
            <a:r>
              <a:rPr lang="en-US" sz="1950" dirty="0" err="1"/>
              <a:t>akan</a:t>
            </a:r>
            <a:r>
              <a:rPr lang="en-US" sz="1950" dirty="0"/>
              <a:t> </a:t>
            </a:r>
            <a:r>
              <a:rPr lang="en-US" sz="1950" dirty="0" err="1"/>
              <a:t>dibeli</a:t>
            </a:r>
            <a:r>
              <a:rPr lang="id-ID" sz="1950" dirty="0"/>
              <a:t> tidak jelas</a:t>
            </a:r>
            <a:r>
              <a:rPr lang="en-US" altLang="en-US" sz="1950" dirty="0"/>
              <a:t>. </a:t>
            </a:r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Pada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pelaksanaan</a:t>
            </a:r>
            <a:r>
              <a:rPr lang="en-US" altLang="en-US" sz="1950" dirty="0"/>
              <a:t> internal audit Feb 2016, </a:t>
            </a:r>
            <a:r>
              <a:rPr lang="en-US" altLang="en-US" sz="1950" dirty="0" err="1"/>
              <a:t>ditemukan</a:t>
            </a:r>
            <a:r>
              <a:rPr lang="en-US" altLang="en-US" sz="1950" dirty="0"/>
              <a:t> auditor yang </a:t>
            </a:r>
            <a:r>
              <a:rPr lang="en-US" altLang="en-US" sz="1950" dirty="0" err="1"/>
              <a:t>mengaudit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areanya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sendiri</a:t>
            </a:r>
            <a:r>
              <a:rPr lang="en-US" altLang="en-US" sz="1950" dirty="0"/>
              <a:t>.</a:t>
            </a:r>
            <a:endParaRPr lang="id-ID" altLang="en-US" sz="1950" dirty="0"/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id-ID" altLang="en-US" sz="1950" dirty="0"/>
              <a:t>Ditemukan belum ada mekanime terkait dengan pengendalian konfigurasi manajemen</a:t>
            </a:r>
            <a:endParaRPr lang="en-US" altLang="en-US" sz="19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141763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806450" algn="ctr"/>
            <a:r>
              <a:rPr lang="en-US" altLang="en-US" sz="2400" dirty="0" err="1"/>
              <a:t>Kategorikan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temuan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dibawah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</a:t>
            </a:r>
            <a:r>
              <a:rPr lang="en-US" altLang="en-US" sz="2400" dirty="0"/>
              <a:t> </a:t>
            </a:r>
            <a:br>
              <a:rPr lang="en-US" altLang="en-US" sz="2400" dirty="0"/>
            </a:br>
            <a:r>
              <a:rPr lang="en-US" altLang="en-US" sz="2400" dirty="0"/>
              <a:t>(Non Conformity Major, Minor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Improvement,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nit picking) </a:t>
            </a:r>
            <a:br>
              <a:rPr lang="en-US" altLang="en-US" sz="2400" dirty="0"/>
            </a:b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sebutkan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pasal</a:t>
            </a:r>
            <a:r>
              <a:rPr lang="en-US" altLang="en-US" sz="2400" dirty="0"/>
              <a:t> </a:t>
            </a:r>
            <a:r>
              <a:rPr lang="id-ID" altLang="en-US" sz="2400" dirty="0"/>
              <a:t>AS 9120B:2016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terkait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1" descr="C:\Users\Agus Wahyudi\Pictures\3D man\3d-man-watch-246841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3200" y="5589240"/>
            <a:ext cx="1224136" cy="122413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853644" y="647482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21072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16" y="404813"/>
            <a:ext cx="7563686" cy="641350"/>
          </a:xfrm>
        </p:spPr>
        <p:txBody>
          <a:bodyPr anchorCtr="1"/>
          <a:lstStyle/>
          <a:p>
            <a:pPr eaLnBrk="1" hangingPunct="1">
              <a:buFont typeface="Monotype Sorts" charset="2"/>
              <a:buChar char="®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Membuat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Laporan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99331" name="Text Box 4"/>
          <p:cNvSpPr txBox="1">
            <a:spLocks noChangeArrowheads="1"/>
          </p:cNvSpPr>
          <p:nvPr/>
        </p:nvSpPr>
        <p:spPr bwMode="auto">
          <a:xfrm>
            <a:off x="1381100" y="1846283"/>
            <a:ext cx="7662144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semua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audit </a:t>
            </a:r>
            <a:r>
              <a:rPr lang="en-US" sz="2000" b="0" dirty="0" err="1">
                <a:latin typeface="Century Gothic" pitchFamily="34" charset="0"/>
              </a:rPr>
              <a:t>baik</a:t>
            </a:r>
            <a:r>
              <a:rPr lang="en-US" sz="2000" b="0" dirty="0">
                <a:latin typeface="Century Gothic" pitchFamily="34" charset="0"/>
              </a:rPr>
              <a:t> Conformity, </a:t>
            </a:r>
            <a:r>
              <a:rPr lang="en-US" sz="2000" b="0" dirty="0" err="1">
                <a:latin typeface="Century Gothic" pitchFamily="34" charset="0"/>
              </a:rPr>
              <a:t>Nonconforrmity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ataupun</a:t>
            </a:r>
            <a:r>
              <a:rPr lang="en-US" sz="2000" b="0" dirty="0">
                <a:latin typeface="Century Gothic" pitchFamily="34" charset="0"/>
              </a:rPr>
              <a:t> Improvement opportunity </a:t>
            </a:r>
            <a:r>
              <a:rPr lang="en-US" sz="2000" b="0" dirty="0" err="1">
                <a:latin typeface="Century Gothic" pitchFamily="34" charset="0"/>
              </a:rPr>
              <a:t>berikut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objective evidence-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 yang (</a:t>
            </a:r>
            <a:r>
              <a:rPr lang="en-US" sz="2000" b="0" dirty="0" err="1">
                <a:latin typeface="Century Gothic" pitchFamily="34" charset="0"/>
              </a:rPr>
              <a:t>dapat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mengunakan</a:t>
            </a:r>
            <a:r>
              <a:rPr lang="en-US" sz="2000" b="0" dirty="0">
                <a:latin typeface="Century Gothic" pitchFamily="34" charset="0"/>
              </a:rPr>
              <a:t> Checklist)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Tentukan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klasifikasi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Nonconformity.   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Konfirmasikan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terutama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kepada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auditee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lalu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mintakan</a:t>
            </a:r>
            <a:r>
              <a:rPr lang="en-US" sz="2000" b="0" dirty="0">
                <a:latin typeface="Century Gothic" pitchFamily="34" charset="0"/>
              </a:rPr>
              <a:t> sign-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“Corrective Action Request”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>
                <a:latin typeface="Century Gothic" pitchFamily="34" charset="0"/>
              </a:rPr>
              <a:t>Compile Nonconformity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suatu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tabel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menunjukan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distribusinya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organisasi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endParaRPr lang="en-US" sz="2000" b="0" dirty="0">
              <a:latin typeface="Century Gothic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5744" y="1214422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494816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25008" y="0"/>
            <a:ext cx="4880992" cy="908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1" y="0"/>
            <a:ext cx="5961112" cy="1500174"/>
          </a:xfrm>
          <a:custGeom>
            <a:avLst/>
            <a:gdLst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5961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  <a:gd name="connsiteX0" fmla="*/ 0 w 5961112"/>
              <a:gd name="connsiteY0" fmla="*/ 0 h 1512874"/>
              <a:gd name="connsiteX1" fmla="*/ 5961112 w 5961112"/>
              <a:gd name="connsiteY1" fmla="*/ 0 h 1512874"/>
              <a:gd name="connsiteX2" fmla="*/ 4945112 w 5961112"/>
              <a:gd name="connsiteY2" fmla="*/ 1512874 h 1512874"/>
              <a:gd name="connsiteX3" fmla="*/ 0 w 5961112"/>
              <a:gd name="connsiteY3" fmla="*/ 1500174 h 1512874"/>
              <a:gd name="connsiteX4" fmla="*/ 0 w 5961112"/>
              <a:gd name="connsiteY4" fmla="*/ 0 h 1512874"/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4945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112" h="1500174">
                <a:moveTo>
                  <a:pt x="0" y="0"/>
                </a:moveTo>
                <a:lnTo>
                  <a:pt x="5961112" y="0"/>
                </a:lnTo>
                <a:lnTo>
                  <a:pt x="4945112" y="1500174"/>
                </a:lnTo>
                <a:lnTo>
                  <a:pt x="0" y="150017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lnSpc>
                <a:spcPct val="80000"/>
              </a:lnSpc>
              <a:defRPr/>
            </a:pPr>
            <a:r>
              <a:rPr lang="en-US" sz="4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Bukti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Objective</a:t>
            </a:r>
            <a:endParaRPr lang="en-GB" sz="4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747" name="Text Box 11"/>
          <p:cNvSpPr txBox="1">
            <a:spLocks noChangeArrowheads="1"/>
          </p:cNvSpPr>
          <p:nvPr/>
        </p:nvSpPr>
        <p:spPr bwMode="auto">
          <a:xfrm>
            <a:off x="513086" y="1772816"/>
            <a:ext cx="8897614" cy="523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Char char="ð"/>
            </a:pP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keberadaan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kebenaran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berhubungan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Bisa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berupa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: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Fakta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teknisi tidak melakukan kalibrasi/proses uji sesuai Instruksi kerja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catatan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record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keluhan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jelas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statusnya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perbaikannya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Pernyataan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bersangkutan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element quality system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kebijakan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diverifikasi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keabsahannya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412776"/>
            <a:ext cx="48809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880993" y="0"/>
            <a:ext cx="936103" cy="141277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85048" y="836712"/>
            <a:ext cx="448056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4177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98" y="142860"/>
            <a:ext cx="4881562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7206" y="1772816"/>
            <a:ext cx="8438794" cy="4525962"/>
          </a:xfrm>
        </p:spPr>
        <p:txBody>
          <a:bodyPr/>
          <a:lstStyle/>
          <a:p>
            <a:pPr eaLnBrk="1" hangingPunct="1"/>
            <a:r>
              <a:rPr lang="en-US" sz="2800" dirty="0" err="1"/>
              <a:t>Kejelasan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mempermudah</a:t>
            </a:r>
            <a:r>
              <a:rPr lang="en-US" sz="2800" dirty="0"/>
              <a:t> </a:t>
            </a:r>
            <a:r>
              <a:rPr lang="en-US" sz="2800" dirty="0" err="1"/>
              <a:t>orang</a:t>
            </a:r>
            <a:r>
              <a:rPr lang="en-US" sz="2800" dirty="0"/>
              <a:t> </a:t>
            </a:r>
            <a:r>
              <a:rPr lang="en-US" sz="2800" dirty="0" err="1"/>
              <a:t>memahami</a:t>
            </a:r>
            <a:r>
              <a:rPr lang="en-US" sz="2800" dirty="0"/>
              <a:t> </a:t>
            </a:r>
            <a:r>
              <a:rPr lang="en-US" sz="2800" dirty="0" err="1"/>
              <a:t>permasalahannya</a:t>
            </a:r>
            <a:r>
              <a:rPr lang="en-US" sz="2800" dirty="0"/>
              <a:t>. </a:t>
            </a:r>
          </a:p>
          <a:p>
            <a:pPr eaLnBrk="1" hangingPunct="1"/>
            <a:r>
              <a:rPr lang="en-US" sz="2800" dirty="0" err="1"/>
              <a:t>Pastikan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prinsip</a:t>
            </a:r>
            <a:r>
              <a:rPr lang="en-US" sz="2800" dirty="0"/>
              <a:t> PLOR (Problem, Location, Objectives Evidence, Reference) </a:t>
            </a:r>
          </a:p>
        </p:txBody>
      </p:sp>
      <p:sp>
        <p:nvSpPr>
          <p:cNvPr id="399364" name="Text Box 4"/>
          <p:cNvSpPr txBox="1">
            <a:spLocks noChangeArrowheads="1"/>
          </p:cNvSpPr>
          <p:nvPr/>
        </p:nvSpPr>
        <p:spPr bwMode="auto">
          <a:xfrm>
            <a:off x="1381101" y="4149080"/>
            <a:ext cx="8143931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mic Sans MS" pitchFamily="66" charset="0"/>
              </a:rPr>
              <a:t>Contoh</a:t>
            </a:r>
            <a:r>
              <a:rPr lang="en-US" sz="1600" dirty="0">
                <a:latin typeface="Comic Sans MS" pitchFamily="66" charset="0"/>
              </a:rPr>
              <a:t> :</a:t>
            </a:r>
          </a:p>
          <a:p>
            <a:r>
              <a:rPr lang="en-US" sz="1600" u="sng" dirty="0" err="1">
                <a:latin typeface="Comic Sans MS" pitchFamily="66" charset="0"/>
              </a:rPr>
              <a:t>Evaluasi</a:t>
            </a:r>
            <a:r>
              <a:rPr lang="en-US" sz="1600" u="sng" dirty="0">
                <a:latin typeface="Comic Sans MS" pitchFamily="66" charset="0"/>
              </a:rPr>
              <a:t> </a:t>
            </a:r>
            <a:r>
              <a:rPr lang="en-US" sz="1600" u="sng" dirty="0" err="1">
                <a:latin typeface="Comic Sans MS" pitchFamily="66" charset="0"/>
              </a:rPr>
              <a:t>Subcont</a:t>
            </a:r>
            <a:r>
              <a:rPr lang="en-US" sz="1600" u="sng" dirty="0">
                <a:latin typeface="Comic Sans MS" pitchFamily="66" charset="0"/>
              </a:rPr>
              <a:t> Plating </a:t>
            </a:r>
            <a:r>
              <a:rPr lang="en-US" sz="1600" u="sng" dirty="0" err="1">
                <a:latin typeface="Comic Sans MS" pitchFamily="66" charset="0"/>
              </a:rPr>
              <a:t>belum</a:t>
            </a:r>
            <a:r>
              <a:rPr lang="en-US" sz="1600" u="sng" dirty="0">
                <a:latin typeface="Comic Sans MS" pitchFamily="66" charset="0"/>
              </a:rPr>
              <a:t> </a:t>
            </a:r>
            <a:r>
              <a:rPr lang="en-US" sz="1600" u="sng" dirty="0" err="1">
                <a:latin typeface="Comic Sans MS" pitchFamily="66" charset="0"/>
              </a:rPr>
              <a:t>konsisten</a:t>
            </a:r>
            <a:r>
              <a:rPr lang="en-US" sz="1600" dirty="0">
                <a:latin typeface="Comic Sans MS" pitchFamily="66" charset="0"/>
              </a:rPr>
              <a:t> </a:t>
            </a:r>
            <a:r>
              <a:rPr lang="en-US" sz="1600" dirty="0" err="1">
                <a:latin typeface="Comic Sans MS" pitchFamily="66" charset="0"/>
              </a:rPr>
              <a:t>dilakukan</a:t>
            </a:r>
            <a:r>
              <a:rPr lang="en-US" sz="1600" dirty="0">
                <a:latin typeface="Comic Sans MS" pitchFamily="66" charset="0"/>
              </a:rPr>
              <a:t>, </a:t>
            </a:r>
            <a:r>
              <a:rPr lang="en-US" sz="1600" dirty="0" err="1">
                <a:latin typeface="Comic Sans MS" pitchFamily="66" charset="0"/>
              </a:rPr>
              <a:t>misal</a:t>
            </a:r>
            <a:r>
              <a:rPr lang="en-US" sz="1600" dirty="0">
                <a:latin typeface="Comic Sans MS" pitchFamily="66" charset="0"/>
              </a:rPr>
              <a:t>  </a:t>
            </a:r>
            <a:r>
              <a:rPr lang="en-US" sz="1600" u="sng" dirty="0" err="1">
                <a:latin typeface="Comic Sans MS" pitchFamily="66" charset="0"/>
              </a:rPr>
              <a:t>pada</a:t>
            </a:r>
            <a:r>
              <a:rPr lang="en-US" sz="1600" u="sng" dirty="0">
                <a:latin typeface="Comic Sans MS" pitchFamily="66" charset="0"/>
              </a:rPr>
              <a:t> dept. Purchasing </a:t>
            </a:r>
          </a:p>
          <a:p>
            <a:r>
              <a:rPr lang="en-US" sz="1600" dirty="0"/>
              <a:t>	</a:t>
            </a:r>
            <a:r>
              <a:rPr lang="en-US" sz="1600" b="1" dirty="0"/>
              <a:t>P</a:t>
            </a:r>
            <a:r>
              <a:rPr lang="en-US" sz="1600" dirty="0"/>
              <a:t>						</a:t>
            </a:r>
            <a:r>
              <a:rPr lang="en-US" sz="1600" b="1" dirty="0"/>
              <a:t>L</a:t>
            </a:r>
            <a:endParaRPr lang="en-US" sz="1600" b="1" u="sng" dirty="0">
              <a:latin typeface="Comic Sans MS" pitchFamily="66" charset="0"/>
            </a:endParaRPr>
          </a:p>
          <a:p>
            <a:r>
              <a:rPr lang="en-US" sz="1600" u="sng" dirty="0" err="1">
                <a:latin typeface="Comic Sans MS" pitchFamily="66" charset="0"/>
              </a:rPr>
              <a:t>subcont</a:t>
            </a:r>
            <a:r>
              <a:rPr lang="en-US" sz="1600" u="sng" dirty="0">
                <a:latin typeface="Comic Sans MS" pitchFamily="66" charset="0"/>
              </a:rPr>
              <a:t> plating PT ABC, form </a:t>
            </a:r>
            <a:r>
              <a:rPr lang="en-US" sz="1600" u="sng" dirty="0" err="1">
                <a:latin typeface="Comic Sans MS" pitchFamily="66" charset="0"/>
              </a:rPr>
              <a:t>evaluasinya</a:t>
            </a:r>
            <a:r>
              <a:rPr lang="en-US" sz="1600" u="sng" dirty="0">
                <a:latin typeface="Comic Sans MS" pitchFamily="66" charset="0"/>
              </a:rPr>
              <a:t>, </a:t>
            </a:r>
            <a:r>
              <a:rPr lang="en-US" sz="1600" u="sng" dirty="0" err="1">
                <a:latin typeface="Comic Sans MS" pitchFamily="66" charset="0"/>
              </a:rPr>
              <a:t>masih</a:t>
            </a:r>
            <a:r>
              <a:rPr lang="en-US" sz="1600" u="sng" dirty="0">
                <a:latin typeface="Comic Sans MS" pitchFamily="66" charset="0"/>
              </a:rPr>
              <a:t> </a:t>
            </a:r>
            <a:r>
              <a:rPr lang="en-US" sz="1600" u="sng" dirty="0" err="1">
                <a:latin typeface="Comic Sans MS" pitchFamily="66" charset="0"/>
              </a:rPr>
              <a:t>belum</a:t>
            </a:r>
            <a:r>
              <a:rPr lang="en-US" sz="1600" u="sng" dirty="0">
                <a:latin typeface="Comic Sans MS" pitchFamily="66" charset="0"/>
              </a:rPr>
              <a:t> </a:t>
            </a:r>
            <a:r>
              <a:rPr lang="en-US" sz="1600" u="sng" dirty="0" err="1">
                <a:latin typeface="Comic Sans MS" pitchFamily="66" charset="0"/>
              </a:rPr>
              <a:t>diisi</a:t>
            </a:r>
            <a:r>
              <a:rPr lang="en-US" sz="1600" dirty="0">
                <a:latin typeface="Comic Sans MS" pitchFamily="66" charset="0"/>
              </a:rPr>
              <a:t>, </a:t>
            </a:r>
            <a:r>
              <a:rPr lang="en-US" sz="1600" dirty="0" err="1">
                <a:latin typeface="Comic Sans MS" pitchFamily="66" charset="0"/>
              </a:rPr>
              <a:t>tidak</a:t>
            </a:r>
            <a:r>
              <a:rPr lang="en-US" sz="1600" dirty="0">
                <a:latin typeface="Comic Sans MS" pitchFamily="66" charset="0"/>
              </a:rPr>
              <a:t> </a:t>
            </a:r>
            <a:r>
              <a:rPr lang="en-US" sz="1600" dirty="0" err="1">
                <a:latin typeface="Comic Sans MS" pitchFamily="66" charset="0"/>
              </a:rPr>
              <a:t>sesuai</a:t>
            </a:r>
            <a:r>
              <a:rPr lang="en-US" sz="1600" dirty="0">
                <a:latin typeface="Comic Sans MS" pitchFamily="66" charset="0"/>
              </a:rPr>
              <a:t> yang </a:t>
            </a:r>
            <a:r>
              <a:rPr lang="en-US" sz="1600" dirty="0" err="1">
                <a:latin typeface="Comic Sans MS" pitchFamily="66" charset="0"/>
              </a:rPr>
              <a:t>diminta</a:t>
            </a:r>
            <a:r>
              <a:rPr lang="en-US" sz="1600" dirty="0">
                <a:latin typeface="Comic Sans MS" pitchFamily="66" charset="0"/>
              </a:rPr>
              <a:t> </a:t>
            </a:r>
            <a:r>
              <a:rPr lang="en-US" sz="1600" dirty="0" err="1">
                <a:latin typeface="Comic Sans MS" pitchFamily="66" charset="0"/>
              </a:rPr>
              <a:t>oleh</a:t>
            </a:r>
            <a:r>
              <a:rPr lang="en-US" sz="1600" dirty="0">
                <a:latin typeface="Comic Sans MS" pitchFamily="66" charset="0"/>
              </a:rPr>
              <a:t>                             </a:t>
            </a:r>
            <a:r>
              <a:rPr lang="en-US" sz="1600" b="1" dirty="0">
                <a:latin typeface="Comic Sans MS" pitchFamily="66" charset="0"/>
              </a:rPr>
              <a:t>O</a:t>
            </a:r>
          </a:p>
          <a:p>
            <a:r>
              <a:rPr lang="en-US" sz="1600" dirty="0">
                <a:latin typeface="Comic Sans MS" pitchFamily="66" charset="0"/>
              </a:rPr>
              <a:t>			</a:t>
            </a:r>
          </a:p>
          <a:p>
            <a:r>
              <a:rPr lang="en-US" sz="1600" u="sng" dirty="0" err="1">
                <a:latin typeface="Comic Sans MS" pitchFamily="66" charset="0"/>
              </a:rPr>
              <a:t>Instruksi</a:t>
            </a:r>
            <a:r>
              <a:rPr lang="en-US" sz="1600" u="sng" dirty="0">
                <a:latin typeface="Comic Sans MS" pitchFamily="66" charset="0"/>
              </a:rPr>
              <a:t> </a:t>
            </a:r>
            <a:r>
              <a:rPr lang="en-US" sz="1600" u="sng" dirty="0" err="1">
                <a:latin typeface="Comic Sans MS" pitchFamily="66" charset="0"/>
              </a:rPr>
              <a:t>Kerja</a:t>
            </a:r>
            <a:r>
              <a:rPr lang="en-US" sz="1600" u="sng" dirty="0">
                <a:latin typeface="Comic Sans MS" pitchFamily="66" charset="0"/>
              </a:rPr>
              <a:t> </a:t>
            </a:r>
            <a:r>
              <a:rPr lang="en-US" sz="1600" u="sng" dirty="0" err="1">
                <a:latin typeface="Comic Sans MS" pitchFamily="66" charset="0"/>
              </a:rPr>
              <a:t>Evaluasi</a:t>
            </a:r>
            <a:r>
              <a:rPr lang="en-US" sz="1600" u="sng" dirty="0">
                <a:latin typeface="Comic Sans MS" pitchFamily="66" charset="0"/>
              </a:rPr>
              <a:t> Supplier </a:t>
            </a:r>
          </a:p>
          <a:p>
            <a:r>
              <a:rPr lang="en-US" sz="1600" dirty="0">
                <a:latin typeface="Comic Sans MS" pitchFamily="66" charset="0"/>
              </a:rPr>
              <a:t>                  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95744" y="1428736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76" y="0"/>
            <a:ext cx="1023910" cy="12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81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14B6186-733E-4263-830F-87C723DC1002}" type="slidenum">
              <a:rPr lang="en-US" altLang="en-US" sz="1300"/>
              <a:pPr eaLnBrk="1" hangingPunct="1"/>
              <a:t>51</a:t>
            </a:fld>
            <a:endParaRPr lang="en-US" altLang="en-US" sz="1300"/>
          </a:p>
        </p:txBody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747" y="1490663"/>
            <a:ext cx="8832850" cy="424815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200" dirty="0"/>
              <a:t>Perusahaan XYZ </a:t>
            </a:r>
            <a:r>
              <a:rPr lang="en-US" altLang="en-US" sz="2200" dirty="0" err="1"/>
              <a:t>memiliki</a:t>
            </a:r>
            <a:r>
              <a:rPr lang="en-US" altLang="en-US" sz="2200" dirty="0"/>
              <a:t> 3 line </a:t>
            </a:r>
            <a:r>
              <a:rPr lang="en-US" altLang="en-US" sz="2200" dirty="0" err="1"/>
              <a:t>produksi</a:t>
            </a:r>
            <a:r>
              <a:rPr lang="en-US" altLang="en-US" sz="2200" dirty="0"/>
              <a:t> assembling </a:t>
            </a:r>
            <a:r>
              <a:rPr lang="en-US" altLang="en-US" sz="2200" dirty="0" err="1"/>
              <a:t>mesin</a:t>
            </a:r>
            <a:r>
              <a:rPr lang="en-US" altLang="en-US" sz="2200" dirty="0"/>
              <a:t> diesel.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tiap</a:t>
            </a:r>
            <a:r>
              <a:rPr lang="en-US" altLang="en-US" sz="2200" dirty="0"/>
              <a:t> line </a:t>
            </a:r>
            <a:r>
              <a:rPr lang="en-US" altLang="en-US" sz="2200" dirty="0" err="1"/>
              <a:t>terdapat</a:t>
            </a:r>
            <a:r>
              <a:rPr lang="en-US" altLang="en-US" sz="2200" dirty="0"/>
              <a:t> Torsi meter yang </a:t>
            </a:r>
            <a:r>
              <a:rPr lang="en-US" altLang="en-US" sz="2200" dirty="0" err="1"/>
              <a:t>digunakan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untuk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mengukur</a:t>
            </a:r>
            <a:r>
              <a:rPr lang="en-US" altLang="en-US" sz="2200" dirty="0"/>
              <a:t> </a:t>
            </a:r>
            <a:r>
              <a:rPr lang="en-US" altLang="en-US" sz="2200" dirty="0" err="1"/>
              <a:t>kekencangan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baut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mesin</a:t>
            </a:r>
            <a:r>
              <a:rPr lang="en-US" altLang="en-US" sz="2200" dirty="0"/>
              <a:t>. Di line 1 </a:t>
            </a:r>
            <a:r>
              <a:rPr lang="en-US" altLang="en-US" sz="2200" dirty="0" err="1"/>
              <a:t>terdapat</a:t>
            </a:r>
            <a:r>
              <a:rPr lang="en-US" altLang="en-US" sz="2200" dirty="0"/>
              <a:t> torsi meter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123; line 2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torsimeter</a:t>
            </a:r>
            <a:r>
              <a:rPr lang="en-US" altLang="en-US" sz="2200" dirty="0"/>
              <a:t>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456 </a:t>
            </a:r>
            <a:r>
              <a:rPr lang="en-US" altLang="en-US" sz="2200" dirty="0" err="1"/>
              <a:t>dan</a:t>
            </a:r>
            <a:r>
              <a:rPr lang="en-US" altLang="en-US" sz="2200" dirty="0"/>
              <a:t> line 3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789.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saat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dilakukan</a:t>
            </a:r>
            <a:r>
              <a:rPr lang="en-US" altLang="en-US" sz="2200" dirty="0"/>
              <a:t> audit </a:t>
            </a:r>
            <a:r>
              <a:rPr lang="en-US" altLang="en-US" sz="2200" dirty="0" err="1"/>
              <a:t>lapangan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ditemukan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torsimeter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line 2 </a:t>
            </a:r>
            <a:r>
              <a:rPr lang="en-US" altLang="en-US" sz="2200" dirty="0" err="1"/>
              <a:t>masa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kalibrasinya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sudah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terlewati</a:t>
            </a:r>
            <a:r>
              <a:rPr lang="en-US" altLang="en-US" sz="2200" dirty="0"/>
              <a:t>. 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2200" dirty="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saat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melakukan</a:t>
            </a:r>
            <a:r>
              <a:rPr lang="en-US" altLang="en-US" sz="2200" dirty="0"/>
              <a:t> audit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proses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di </a:t>
            </a:r>
            <a:r>
              <a:rPr lang="en-US" altLang="en-US" sz="2200" dirty="0" err="1"/>
              <a:t>departemen</a:t>
            </a:r>
            <a:r>
              <a:rPr lang="en-US" altLang="en-US" sz="2200" dirty="0"/>
              <a:t> Purchasing, </a:t>
            </a:r>
            <a:r>
              <a:rPr lang="en-US" altLang="en-US" sz="2200" dirty="0" err="1"/>
              <a:t>disebutkan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prosedur</a:t>
            </a:r>
            <a:r>
              <a:rPr lang="en-US" altLang="en-US" sz="2200" dirty="0"/>
              <a:t> ”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raw material” </a:t>
            </a:r>
            <a:r>
              <a:rPr lang="en-US" altLang="en-US" sz="2200" dirty="0" err="1"/>
              <a:t>bahwa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setiap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Urgent </a:t>
            </a:r>
            <a:r>
              <a:rPr lang="en-US" altLang="en-US" sz="2200" dirty="0" err="1"/>
              <a:t>akan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dicatat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log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Urgent. </a:t>
            </a:r>
            <a:r>
              <a:rPr lang="en-US" altLang="en-US" sz="2200" dirty="0" err="1"/>
              <a:t>Ketika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dilakukan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pemeriksaan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permintaan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dari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beberapa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departemen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ditemukan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ada</a:t>
            </a:r>
            <a:r>
              <a:rPr lang="en-US" altLang="en-US" sz="2200" dirty="0"/>
              <a:t> 1 </a:t>
            </a:r>
            <a:r>
              <a:rPr lang="en-US" altLang="en-US" sz="2200" dirty="0" err="1"/>
              <a:t>permintaan</a:t>
            </a:r>
            <a:r>
              <a:rPr lang="en-US" altLang="en-US" sz="2200" dirty="0"/>
              <a:t> urgent </a:t>
            </a:r>
            <a:r>
              <a:rPr lang="en-US" altLang="en-US" sz="2200" dirty="0" err="1"/>
              <a:t>dari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bagian</a:t>
            </a:r>
            <a:r>
              <a:rPr lang="en-US" altLang="en-US" sz="2200" dirty="0"/>
              <a:t> Engineering </a:t>
            </a:r>
            <a:r>
              <a:rPr lang="en-US" altLang="en-US" sz="2200" dirty="0" err="1"/>
              <a:t>tanggal</a:t>
            </a:r>
            <a:r>
              <a:rPr lang="en-US" altLang="en-US" sz="2200" dirty="0"/>
              <a:t> 12 </a:t>
            </a:r>
            <a:r>
              <a:rPr lang="en-US" altLang="en-US" sz="2200" dirty="0" err="1"/>
              <a:t>Agustus</a:t>
            </a:r>
            <a:r>
              <a:rPr lang="en-US" altLang="en-US" sz="2200" dirty="0"/>
              <a:t> 15 </a:t>
            </a:r>
            <a:r>
              <a:rPr lang="en-US" altLang="en-US" sz="2200" dirty="0" err="1"/>
              <a:t>belum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dicatat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dalam</a:t>
            </a:r>
            <a:r>
              <a:rPr lang="en-US" altLang="en-US" sz="2200" dirty="0"/>
              <a:t> Log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Urgent. </a:t>
            </a:r>
            <a:r>
              <a:rPr lang="en-US" altLang="en-US" sz="2200" dirty="0" err="1"/>
              <a:t>Auditee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menyatakan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bahwa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ia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belum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melakukan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pencatatan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log </a:t>
            </a:r>
            <a:r>
              <a:rPr lang="en-US" altLang="en-US" sz="2200" dirty="0" err="1"/>
              <a:t>Permintaan</a:t>
            </a:r>
            <a:r>
              <a:rPr lang="en-US" altLang="en-US" sz="2200" dirty="0"/>
              <a:t> urgent </a:t>
            </a:r>
            <a:r>
              <a:rPr lang="en-US" altLang="en-US" sz="2200" dirty="0" err="1"/>
              <a:t>karena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lognya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belum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ada</a:t>
            </a:r>
            <a:r>
              <a:rPr lang="en-US" altLang="en-US" sz="2200" dirty="0"/>
              <a:t>.</a:t>
            </a:r>
          </a:p>
        </p:txBody>
      </p:sp>
      <p:pic>
        <p:nvPicPr>
          <p:cNvPr id="87046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837" y="5767526"/>
            <a:ext cx="13128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71546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sz="5400" dirty="0"/>
              <a:t>Workshop : </a:t>
            </a:r>
            <a:r>
              <a:rPr lang="en-US" sz="3200" dirty="0" err="1"/>
              <a:t>Penulisan</a:t>
            </a:r>
            <a:r>
              <a:rPr lang="en-US" sz="3200" dirty="0"/>
              <a:t> </a:t>
            </a:r>
            <a:r>
              <a:rPr lang="en-US" sz="3200" dirty="0" err="1"/>
              <a:t>Temuan</a:t>
            </a:r>
            <a:r>
              <a:rPr lang="en-US" sz="3200" dirty="0"/>
              <a:t> Audit</a:t>
            </a:r>
          </a:p>
        </p:txBody>
      </p:sp>
    </p:spTree>
    <p:extLst>
      <p:ext uri="{BB962C8B-B14F-4D97-AF65-F5344CB8AC3E}">
        <p14:creationId xmlns:p14="http://schemas.microsoft.com/office/powerpoint/2010/main" val="4183501620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6496" y="3672673"/>
            <a:ext cx="8784976" cy="255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Masalah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terpenting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adalah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semua</a:t>
            </a:r>
            <a:r>
              <a:rPr lang="en-US" sz="3600" dirty="0">
                <a:latin typeface="+mn-lt"/>
              </a:rPr>
              <a:t> Nonconformity</a:t>
            </a:r>
            <a:r>
              <a:rPr lang="en-US" sz="2400" dirty="0">
                <a:latin typeface="+mn-lt"/>
              </a:rPr>
              <a:t> 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baik</a:t>
            </a:r>
            <a:r>
              <a:rPr lang="en-US" sz="2400" dirty="0">
                <a:latin typeface="+mn-lt"/>
              </a:rPr>
              <a:t> MAJOR </a:t>
            </a:r>
            <a:r>
              <a:rPr lang="en-US" sz="2400" dirty="0" err="1">
                <a:latin typeface="+mn-lt"/>
              </a:rPr>
              <a:t>atau</a:t>
            </a:r>
            <a:r>
              <a:rPr lang="en-US" sz="2400" dirty="0">
                <a:latin typeface="+mn-lt"/>
              </a:rPr>
              <a:t> MINOR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harus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diperbaiki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sebelum</a:t>
            </a:r>
            <a:r>
              <a:rPr lang="en-US" sz="2400" dirty="0">
                <a:latin typeface="+mn-lt"/>
              </a:rPr>
              <a:t> system </a:t>
            </a:r>
            <a:r>
              <a:rPr lang="en-US" sz="2400" dirty="0" err="1">
                <a:latin typeface="+mn-lt"/>
              </a:rPr>
              <a:t>dikategorikan</a:t>
            </a:r>
            <a:endParaRPr lang="en-US" sz="2400" dirty="0">
              <a:latin typeface="+mn-lt"/>
            </a:endParaRP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sesuai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dengan</a:t>
            </a:r>
            <a:r>
              <a:rPr lang="en-US" sz="2400" dirty="0">
                <a:latin typeface="+mn-lt"/>
              </a:rPr>
              <a:t> </a:t>
            </a:r>
            <a:r>
              <a:rPr lang="id-ID" sz="2400" dirty="0">
                <a:latin typeface="+mn-lt"/>
              </a:rPr>
              <a:t>AS 9120B:2016</a:t>
            </a:r>
            <a:endParaRPr lang="en-US" sz="2400" dirty="0">
              <a:latin typeface="+mn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-15552" y="3573016"/>
            <a:ext cx="9875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C:\Users\MGR\AppData\Roaming\PixelMetrics\CaptureWiz\Temp\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319"/>
            <a:ext cx="9906000" cy="35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25941">
            <a:off x="365462" y="332656"/>
            <a:ext cx="1103626" cy="3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2706408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-231576" y="366863"/>
            <a:ext cx="660352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0" hangingPunct="0">
              <a:buFont typeface="Monotype Sorts" charset="2"/>
              <a:buChar char="¯"/>
            </a:pPr>
            <a:r>
              <a:rPr kumimoji="1" lang="en-US" sz="4400" b="1" dirty="0"/>
              <a:t> Closing meeting</a:t>
            </a:r>
            <a:endParaRPr kumimoji="1" lang="en-GB" sz="4400" b="1" dirty="0"/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576537" y="1556792"/>
            <a:ext cx="8809072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Memperkenalkan</a:t>
            </a:r>
            <a:r>
              <a:rPr lang="en-US" b="0" dirty="0">
                <a:latin typeface="Century Gothic" pitchFamily="34" charset="0"/>
              </a:rPr>
              <a:t> audit team (</a:t>
            </a:r>
            <a:r>
              <a:rPr lang="en-US" b="0" dirty="0" err="1">
                <a:latin typeface="Century Gothic" pitchFamily="34" charset="0"/>
              </a:rPr>
              <a:t>apabila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peserta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ikut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saat</a:t>
            </a:r>
            <a:r>
              <a:rPr lang="en-US" b="0" dirty="0">
                <a:latin typeface="Century Gothic" pitchFamily="34" charset="0"/>
              </a:rPr>
              <a:t> opening meeting )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Mereview</a:t>
            </a:r>
            <a:r>
              <a:rPr lang="en-US" b="0" dirty="0">
                <a:latin typeface="Century Gothic" pitchFamily="34" charset="0"/>
              </a:rPr>
              <a:t> scope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tujuan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Hasil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keseluruhan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>
                <a:latin typeface="Century Gothic" pitchFamily="34" charset="0"/>
              </a:rPr>
              <a:t>Improvement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praktek-praktek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baik</a:t>
            </a:r>
            <a:r>
              <a:rPr lang="en-US" b="0" dirty="0">
                <a:latin typeface="Century Gothic" pitchFamily="34" charset="0"/>
              </a:rPr>
              <a:t> (Strong point)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masalah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ditemukan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nonconformances</a:t>
            </a:r>
            <a:r>
              <a:rPr lang="en-US" b="0" dirty="0">
                <a:latin typeface="Century Gothic" pitchFamily="34" charset="0"/>
              </a:rPr>
              <a:t>)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akibat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dapat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ditimbulkan</a:t>
            </a: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 err="1">
                <a:latin typeface="Century Gothic" pitchFamily="34" charset="0"/>
              </a:rPr>
              <a:t>Menjelaskan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audit </a:t>
            </a:r>
            <a:r>
              <a:rPr lang="en-US" dirty="0" err="1">
                <a:latin typeface="Century Gothic" pitchFamily="34" charset="0"/>
              </a:rPr>
              <a:t>adalah</a:t>
            </a:r>
            <a:r>
              <a:rPr lang="en-US" dirty="0">
                <a:latin typeface="Century Gothic" pitchFamily="34" charset="0"/>
              </a:rPr>
              <a:t> sampling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problem yang </a:t>
            </a:r>
            <a:r>
              <a:rPr lang="en-US" dirty="0" err="1">
                <a:latin typeface="Century Gothic" pitchFamily="34" charset="0"/>
              </a:rPr>
              <a:t>ditemukan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terjadi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pada</a:t>
            </a:r>
            <a:r>
              <a:rPr lang="en-US" dirty="0">
                <a:latin typeface="Century Gothic" pitchFamily="34" charset="0"/>
              </a:rPr>
              <a:t> area yang lain, </a:t>
            </a:r>
            <a:r>
              <a:rPr lang="en-US" dirty="0" err="1">
                <a:latin typeface="Century Gothic" pitchFamily="34" charset="0"/>
              </a:rPr>
              <a:t>sehingga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tindakan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koreksi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tidak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hanya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hasil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temuan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tetapi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juga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sistem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dimana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nonconformances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tersebut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ditemukan</a:t>
            </a:r>
            <a:endParaRPr lang="en-US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Rekomendasi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improvement </a:t>
            </a:r>
            <a:r>
              <a:rPr lang="en-US" b="0" dirty="0" err="1">
                <a:latin typeface="Century Gothic" pitchFamily="34" charset="0"/>
              </a:rPr>
              <a:t>dimasa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datang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Rencana</a:t>
            </a:r>
            <a:r>
              <a:rPr lang="en-US" b="0" dirty="0">
                <a:latin typeface="Century Gothic" pitchFamily="34" charset="0"/>
              </a:rPr>
              <a:t> follow up / </a:t>
            </a:r>
            <a:r>
              <a:rPr lang="en-US" b="0" dirty="0" err="1">
                <a:latin typeface="Century Gothic" pitchFamily="34" charset="0"/>
              </a:rPr>
              <a:t>verifikasi</a:t>
            </a:r>
            <a:r>
              <a:rPr lang="en-US" b="0" dirty="0">
                <a:latin typeface="Century Gothic" pitchFamily="34" charset="0"/>
              </a:rPr>
              <a:t>   </a:t>
            </a:r>
            <a:endParaRPr lang="en-GB" b="0" dirty="0">
              <a:latin typeface="Century Gothic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2838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2"/>
          <p:cNvSpPr txBox="1">
            <a:spLocks noChangeArrowheads="1"/>
          </p:cNvSpPr>
          <p:nvPr/>
        </p:nvSpPr>
        <p:spPr bwMode="auto">
          <a:xfrm>
            <a:off x="0" y="0"/>
            <a:ext cx="9906000" cy="1357298"/>
          </a:xfrm>
          <a:prstGeom prst="rect">
            <a:avLst/>
          </a:prstGeom>
          <a:solidFill>
            <a:srgbClr val="666633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eaLnBrk="0" hangingPunct="0">
              <a:buFont typeface="Monotype Sorts" charset="2"/>
              <a:buChar char="¯"/>
              <a:defRPr/>
            </a:pPr>
            <a:r>
              <a:rPr kumimoji="1" lang="en-US" sz="4400" dirty="0" err="1">
                <a:solidFill>
                  <a:schemeClr val="bg1"/>
                </a:solidFill>
              </a:rPr>
              <a:t>Fase</a:t>
            </a:r>
            <a:r>
              <a:rPr kumimoji="1" lang="en-US" sz="4400" dirty="0">
                <a:solidFill>
                  <a:schemeClr val="bg1"/>
                </a:solidFill>
              </a:rPr>
              <a:t> III : Follow - up Audit</a:t>
            </a:r>
            <a:endParaRPr kumimoji="1" lang="en-GB" sz="4400" dirty="0">
              <a:solidFill>
                <a:schemeClr val="bg1"/>
              </a:solidFill>
            </a:endParaRP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952472" y="1857926"/>
            <a:ext cx="7995625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None/>
              <a:tabLst>
                <a:tab pos="533400" algn="l"/>
              </a:tabLst>
            </a:pPr>
            <a:r>
              <a:rPr lang="en-US" sz="2000" b="0" dirty="0">
                <a:latin typeface="Century Gothic" pitchFamily="34" charset="0"/>
              </a:rPr>
              <a:t>  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072206"/>
            <a:ext cx="9906000" cy="785794"/>
          </a:xfrm>
          <a:prstGeom prst="rect">
            <a:avLst/>
          </a:prstGeom>
          <a:solidFill>
            <a:srgbClr val="66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251700" y="650875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1ECF00-6640-4B42-A490-1528FA283F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596852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rgbClr val="00B050"/>
          </a:solidFill>
        </p:spPr>
        <p:txBody>
          <a:bodyPr/>
          <a:lstStyle/>
          <a:p>
            <a:pPr eaLnBrk="1" hangingPunct="1"/>
            <a:r>
              <a:rPr lang="en-US" sz="4000" b="1" dirty="0" err="1">
                <a:solidFill>
                  <a:schemeClr val="bg1"/>
                </a:solidFill>
              </a:rPr>
              <a:t>Tindakan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Perbaikan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Temuan</a:t>
            </a:r>
            <a:r>
              <a:rPr lang="en-US" sz="4000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5282" y="1428736"/>
            <a:ext cx="9004011" cy="48244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700" dirty="0"/>
              <a:t>Correction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Action to eliminate a detected nonconformity</a:t>
            </a:r>
          </a:p>
          <a:p>
            <a:pPr eaLnBrk="1" hangingPunct="1">
              <a:lnSpc>
                <a:spcPct val="90000"/>
              </a:lnSpc>
            </a:pPr>
            <a:r>
              <a:rPr lang="en-US" sz="2700" dirty="0"/>
              <a:t>Corrective 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Action to </a:t>
            </a:r>
            <a:r>
              <a:rPr lang="en-US" sz="3000" dirty="0"/>
              <a:t>eliminate the causes</a:t>
            </a:r>
            <a:r>
              <a:rPr lang="en-US" sz="2200" dirty="0"/>
              <a:t> of detected nonconformity or other undesirable situation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Note 2 : Corrective action is taken to </a:t>
            </a:r>
            <a:r>
              <a:rPr lang="en-US" sz="3000" dirty="0"/>
              <a:t>prevent recurrence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karena</a:t>
            </a:r>
            <a:r>
              <a:rPr lang="en-US" sz="2200" dirty="0"/>
              <a:t> </a:t>
            </a:r>
            <a:r>
              <a:rPr lang="en-US" sz="2200" dirty="0" err="1"/>
              <a:t>itu</a:t>
            </a:r>
            <a:r>
              <a:rPr lang="en-US" sz="2200" dirty="0"/>
              <a:t> </a:t>
            </a:r>
            <a:r>
              <a:rPr lang="en-US" sz="3000" dirty="0" err="1"/>
              <a:t>jangan</a:t>
            </a:r>
            <a:r>
              <a:rPr lang="en-US" sz="3000" dirty="0"/>
              <a:t> </a:t>
            </a:r>
            <a:r>
              <a:rPr lang="en-US" sz="3000" dirty="0" err="1"/>
              <a:t>membuat</a:t>
            </a:r>
            <a:r>
              <a:rPr lang="en-US" sz="2200" dirty="0"/>
              <a:t> corrective action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penyebabnya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Penyebab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corrective action yang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berbeda</a:t>
            </a:r>
            <a:endParaRPr lang="en-US" dirty="0"/>
          </a:p>
        </p:txBody>
      </p:sp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6453198" y="5786454"/>
            <a:ext cx="2809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err="1"/>
              <a:t>Sumber</a:t>
            </a:r>
            <a:r>
              <a:rPr lang="en-US" dirty="0"/>
              <a:t>: ISO 9000:2015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7519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http://aiit.edu.au/wp-content/uploads/education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97"/>
          <a:stretch/>
        </p:blipFill>
        <p:spPr bwMode="auto">
          <a:xfrm>
            <a:off x="12700" y="0"/>
            <a:ext cx="9893300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0512" y="2708920"/>
            <a:ext cx="6969224" cy="163965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err="1"/>
              <a:t>Tujuan</a:t>
            </a:r>
            <a:r>
              <a:rPr lang="en-US" b="1" dirty="0"/>
              <a:t> </a:t>
            </a:r>
            <a:r>
              <a:rPr lang="en-US" b="1" dirty="0" err="1"/>
              <a:t>Verifikasi</a:t>
            </a:r>
            <a:endParaRPr lang="en-US" b="1" dirty="0"/>
          </a:p>
          <a:p>
            <a:pPr marL="914400" lvl="2" indent="-568325" eaLnBrk="1" hangingPunct="1">
              <a:buClr>
                <a:schemeClr val="tx1"/>
              </a:buClr>
              <a:buFontTx/>
              <a:buAutoNum type="arabicPeriod"/>
            </a:pP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perbaikan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endParaRPr lang="en-US" sz="2000" dirty="0"/>
          </a:p>
          <a:p>
            <a:pPr marL="914400" lvl="2" indent="-568325" eaLnBrk="1" hangingPunct="1">
              <a:buClr>
                <a:schemeClr val="tx1"/>
              </a:buClr>
              <a:buFontTx/>
              <a:buAutoNum type="arabicPeriod"/>
            </a:pP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perbaikan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tepat</a:t>
            </a:r>
            <a:r>
              <a:rPr lang="en-US" sz="2000" dirty="0"/>
              <a:t> </a:t>
            </a:r>
            <a:r>
              <a:rPr lang="en-US" sz="2000" dirty="0" err="1"/>
              <a:t>sasaran</a:t>
            </a:r>
            <a:r>
              <a:rPr lang="en-US" sz="2000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60512" y="4339523"/>
            <a:ext cx="90107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eaLnBrk="1" hangingPunct="1">
              <a:tabLst>
                <a:tab pos="914400" algn="l"/>
              </a:tabLst>
            </a:pPr>
            <a:r>
              <a:rPr lang="en-US" sz="3200" b="1" dirty="0" err="1">
                <a:latin typeface="+mn-lt"/>
              </a:rPr>
              <a:t>Teknik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b="1" dirty="0" err="1">
                <a:latin typeface="+mn-lt"/>
              </a:rPr>
              <a:t>Verifikasi</a:t>
            </a:r>
            <a:r>
              <a:rPr lang="en-US" sz="3200" b="1" dirty="0">
                <a:latin typeface="+mn-lt"/>
              </a:rPr>
              <a:t> </a:t>
            </a:r>
          </a:p>
          <a:p>
            <a:pPr marL="977900" lvl="2" indent="-409575" eaLnBrk="1" hangingPunct="1">
              <a:buFont typeface="+mj-lt"/>
              <a:buAutoNum type="arabicPeriod"/>
              <a:tabLst>
                <a:tab pos="977900" algn="l"/>
              </a:tabLst>
            </a:pPr>
            <a:r>
              <a:rPr lang="en-US" sz="2000" dirty="0" err="1">
                <a:latin typeface="+mn-lt"/>
              </a:rPr>
              <a:t>Lihat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aktual</a:t>
            </a:r>
            <a:r>
              <a:rPr lang="en-US" sz="2000" dirty="0">
                <a:latin typeface="+mn-lt"/>
              </a:rPr>
              <a:t>/ </a:t>
            </a:r>
            <a:r>
              <a:rPr lang="en-US" sz="2000" dirty="0" err="1">
                <a:latin typeface="+mn-lt"/>
              </a:rPr>
              <a:t>bukti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pelaksanaan</a:t>
            </a:r>
            <a:endParaRPr lang="en-US" sz="2000" dirty="0">
              <a:latin typeface="+mn-lt"/>
            </a:endParaRPr>
          </a:p>
          <a:p>
            <a:pPr marL="1435100" lvl="4" indent="-409575">
              <a:buFont typeface="Wingdings" panose="05000000000000000000" pitchFamily="2" charset="2"/>
              <a:buChar char="v"/>
              <a:tabLst>
                <a:tab pos="977900" algn="l"/>
              </a:tabLst>
            </a:pPr>
            <a:r>
              <a:rPr lang="en-US" sz="2000" dirty="0" err="1">
                <a:latin typeface="+mn-lt"/>
              </a:rPr>
              <a:t>Juga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perhatikan</a:t>
            </a:r>
            <a:r>
              <a:rPr lang="en-US" sz="2000" dirty="0">
                <a:latin typeface="+mn-lt"/>
              </a:rPr>
              <a:t> similar product/process/ machine</a:t>
            </a:r>
          </a:p>
          <a:p>
            <a:pPr marL="977900" lvl="2" indent="-409575" eaLnBrk="1" hangingPunct="1">
              <a:buFont typeface="+mj-lt"/>
              <a:buAutoNum type="arabicPeriod"/>
              <a:tabLst>
                <a:tab pos="977900" algn="l"/>
              </a:tabLst>
            </a:pPr>
            <a:r>
              <a:rPr lang="en-US" sz="2000" dirty="0">
                <a:latin typeface="+mn-lt"/>
              </a:rPr>
              <a:t>Monitor </a:t>
            </a:r>
            <a:r>
              <a:rPr lang="en-US" sz="2000" dirty="0" err="1">
                <a:latin typeface="+mn-lt"/>
              </a:rPr>
              <a:t>efektifitas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tindakan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perbaikan</a:t>
            </a:r>
            <a:r>
              <a:rPr lang="en-US" sz="2000" dirty="0">
                <a:latin typeface="+mn-lt"/>
              </a:rPr>
              <a:t>. </a:t>
            </a:r>
            <a:r>
              <a:rPr lang="en-US" sz="2000" dirty="0" err="1">
                <a:latin typeface="+mn-lt"/>
              </a:rPr>
              <a:t>Setelah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tindakan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perbaikan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dilakukan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apakah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masalah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masih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terjadi</a:t>
            </a:r>
            <a:r>
              <a:rPr lang="en-US" sz="2000" dirty="0">
                <a:latin typeface="+mn-lt"/>
              </a:rPr>
              <a:t> ??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628800"/>
            <a:ext cx="9893300" cy="864096"/>
          </a:xfrm>
          <a:prstGeom prst="rect">
            <a:avLst/>
          </a:prstGeom>
          <a:solidFill>
            <a:schemeClr val="dk1">
              <a:alpha val="72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16496" y="1421904"/>
            <a:ext cx="6557946" cy="1143000"/>
          </a:xfrm>
        </p:spPr>
        <p:txBody>
          <a:bodyPr/>
          <a:lstStyle/>
          <a:p>
            <a:pPr algn="l" eaLnBrk="1" hangingPunct="1"/>
            <a:r>
              <a:rPr lang="en-US" b="1" dirty="0" err="1">
                <a:solidFill>
                  <a:schemeClr val="bg1"/>
                </a:solidFill>
              </a:rPr>
              <a:t>Verifikasi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Temuan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</p:spTree>
    <p:extLst>
      <p:ext uri="{BB962C8B-B14F-4D97-AF65-F5344CB8AC3E}">
        <p14:creationId xmlns:p14="http://schemas.microsoft.com/office/powerpoint/2010/main" val="2129273668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028"/>
          <p:cNvSpPr>
            <a:spLocks noChangeArrowheads="1"/>
          </p:cNvSpPr>
          <p:nvPr/>
        </p:nvSpPr>
        <p:spPr bwMode="auto">
          <a:xfrm>
            <a:off x="0" y="0"/>
            <a:ext cx="9906000" cy="94297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3200" b="0" dirty="0">
                <a:solidFill>
                  <a:schemeClr val="bg1"/>
                </a:solidFill>
              </a:rPr>
              <a:t>Internal Audit</a:t>
            </a:r>
            <a:endParaRPr lang="en-GB" sz="3200" b="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1809728" y="1071546"/>
            <a:ext cx="1214446" cy="357190"/>
          </a:xfrm>
          <a:prstGeom prst="flowChartAlternate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7" name="Hexagon 6"/>
          <p:cNvSpPr/>
          <p:nvPr/>
        </p:nvSpPr>
        <p:spPr>
          <a:xfrm>
            <a:off x="1166786" y="1714488"/>
            <a:ext cx="2714644" cy="1285884"/>
          </a:xfrm>
          <a:prstGeom prst="hexag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indent="-268288" algn="ctr"/>
            <a:r>
              <a:rPr lang="en-US" sz="1200" b="1" u="sng" dirty="0">
                <a:solidFill>
                  <a:schemeClr val="tx1"/>
                </a:solidFill>
              </a:rPr>
              <a:t>Lead auditor</a:t>
            </a: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Mempersiapkan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mengembangkan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jadwal</a:t>
            </a:r>
            <a:r>
              <a:rPr lang="en-US" sz="1200" dirty="0">
                <a:solidFill>
                  <a:schemeClr val="tx1"/>
                </a:solidFill>
              </a:rPr>
              <a:t> Audit Plan</a:t>
            </a: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Memilih</a:t>
            </a:r>
            <a:r>
              <a:rPr lang="en-US" sz="1200" dirty="0">
                <a:solidFill>
                  <a:schemeClr val="tx1"/>
                </a:solidFill>
              </a:rPr>
              <a:t> Audit Team</a:t>
            </a: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Menghubungi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Auditee</a:t>
            </a:r>
            <a:endParaRPr lang="en-US" sz="1200" dirty="0">
              <a:solidFill>
                <a:schemeClr val="tx1"/>
              </a:solidFill>
            </a:endParaRP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Pengarahan</a:t>
            </a:r>
            <a:r>
              <a:rPr lang="en-US" sz="1200" dirty="0">
                <a:solidFill>
                  <a:schemeClr val="tx1"/>
                </a:solidFill>
              </a:rPr>
              <a:t> audit team</a:t>
            </a:r>
          </a:p>
        </p:txBody>
      </p:sp>
      <p:sp>
        <p:nvSpPr>
          <p:cNvPr id="9" name="Rectangle 8"/>
          <p:cNvSpPr/>
          <p:nvPr/>
        </p:nvSpPr>
        <p:spPr>
          <a:xfrm>
            <a:off x="1309662" y="4214818"/>
            <a:ext cx="2428892" cy="9286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Lead Auditor, Auditor &amp; </a:t>
            </a:r>
            <a:r>
              <a:rPr lang="en-US" sz="1200" b="1" u="sng" dirty="0" err="1">
                <a:solidFill>
                  <a:schemeClr val="tx1"/>
                </a:solidFill>
              </a:rPr>
              <a:t>Auditee</a:t>
            </a:r>
            <a:endParaRPr lang="en-US" sz="1200" b="1" u="sng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Opening meeting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Lakukan</a:t>
            </a:r>
            <a:r>
              <a:rPr lang="en-US" sz="1200" dirty="0">
                <a:solidFill>
                  <a:schemeClr val="tx1"/>
                </a:solidFill>
              </a:rPr>
              <a:t> internal quality audit yang </a:t>
            </a:r>
            <a:r>
              <a:rPr lang="en-US" sz="1200" dirty="0" err="1">
                <a:solidFill>
                  <a:schemeClr val="tx1"/>
                </a:solidFill>
              </a:rPr>
              <a:t>efektif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309662" y="3286124"/>
            <a:ext cx="2500330" cy="642942"/>
          </a:xfrm>
          <a:prstGeom prst="hexag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indent="-268288" algn="ctr"/>
            <a:r>
              <a:rPr lang="en-US" sz="1200" b="1" u="sng" dirty="0">
                <a:solidFill>
                  <a:schemeClr val="tx1"/>
                </a:solidFill>
              </a:rPr>
              <a:t>Auditor</a:t>
            </a:r>
          </a:p>
          <a:p>
            <a:pPr marL="268288" indent="-268288"/>
            <a:r>
              <a:rPr lang="en-US" sz="1200" dirty="0" err="1">
                <a:solidFill>
                  <a:schemeClr val="tx1"/>
                </a:solidFill>
              </a:rPr>
              <a:t>Mempersiapkan</a:t>
            </a:r>
            <a:r>
              <a:rPr lang="en-US" sz="1200" dirty="0">
                <a:solidFill>
                  <a:schemeClr val="tx1"/>
                </a:solidFill>
              </a:rPr>
              <a:t> Check list, audit report </a:t>
            </a:r>
            <a:r>
              <a:rPr lang="en-US" sz="1200" dirty="0" err="1">
                <a:solidFill>
                  <a:schemeClr val="tx1"/>
                </a:solidFill>
              </a:rPr>
              <a:t>dll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Flowchart: Data 12"/>
          <p:cNvSpPr/>
          <p:nvPr/>
        </p:nvSpPr>
        <p:spPr>
          <a:xfrm>
            <a:off x="1023910" y="5429264"/>
            <a:ext cx="2928958" cy="928694"/>
          </a:xfrm>
          <a:prstGeom prst="flowChartInputOutpu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Lead Auditor &amp; </a:t>
            </a:r>
            <a:r>
              <a:rPr lang="en-US" sz="1200" b="1" u="sng" dirty="0">
                <a:solidFill>
                  <a:schemeClr val="tx1"/>
                </a:solidFill>
              </a:rPr>
              <a:t>Auditor 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Mempersiapkan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laporan</a:t>
            </a:r>
            <a:r>
              <a:rPr lang="en-US" sz="1200" dirty="0">
                <a:solidFill>
                  <a:schemeClr val="tx1"/>
                </a:solidFill>
              </a:rPr>
              <a:t> internal quality audit</a:t>
            </a:r>
            <a:endParaRPr lang="en-US" sz="1200" dirty="0"/>
          </a:p>
        </p:txBody>
      </p:sp>
      <p:cxnSp>
        <p:nvCxnSpPr>
          <p:cNvPr id="17" name="Straight Arrow Connector 16"/>
          <p:cNvCxnSpPr/>
          <p:nvPr/>
        </p:nvCxnSpPr>
        <p:spPr>
          <a:xfrm rot="16200000" flipH="1">
            <a:off x="2309795" y="1571611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H="1">
            <a:off x="2309795" y="3143248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H="1">
            <a:off x="2309795" y="4071941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2309796" y="5286388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" idx="4"/>
            <a:endCxn id="31" idx="0"/>
          </p:cNvCxnSpPr>
          <p:nvPr/>
        </p:nvCxnSpPr>
        <p:spPr>
          <a:xfrm rot="5400000" flipH="1" flipV="1">
            <a:off x="1273943" y="2500306"/>
            <a:ext cx="5072098" cy="2643206"/>
          </a:xfrm>
          <a:prstGeom prst="bentConnector5">
            <a:avLst>
              <a:gd name="adj1" fmla="val -2743"/>
              <a:gd name="adj2" fmla="val 63514"/>
              <a:gd name="adj3" fmla="val 104507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381496" y="1285860"/>
            <a:ext cx="1500198" cy="6429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Lead Auditor, Auditor &amp; </a:t>
            </a:r>
            <a:r>
              <a:rPr lang="en-US" sz="1200" b="1" u="sng" dirty="0" err="1">
                <a:solidFill>
                  <a:schemeClr val="tx1"/>
                </a:solidFill>
              </a:rPr>
              <a:t>Auditee</a:t>
            </a:r>
            <a:endParaRPr lang="en-US" sz="1200" b="1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Closing meeting</a:t>
            </a:r>
          </a:p>
        </p:txBody>
      </p:sp>
      <p:sp>
        <p:nvSpPr>
          <p:cNvPr id="36" name="Diamond 35"/>
          <p:cNvSpPr/>
          <p:nvPr/>
        </p:nvSpPr>
        <p:spPr>
          <a:xfrm>
            <a:off x="4238620" y="2214554"/>
            <a:ext cx="1785950" cy="71438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Non-conformity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381496" y="3224625"/>
            <a:ext cx="1500198" cy="6429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err="1">
                <a:solidFill>
                  <a:schemeClr val="tx1"/>
                </a:solidFill>
              </a:rPr>
              <a:t>Auditee</a:t>
            </a:r>
            <a:endParaRPr lang="en-US" sz="1200" b="1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Tindakan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perbaikan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4218742" y="4133441"/>
            <a:ext cx="1857388" cy="928694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ysClr val="windowText" lastClr="000000"/>
                </a:solidFill>
              </a:rPr>
              <a:t>Auditor</a:t>
            </a:r>
          </a:p>
          <a:p>
            <a:pPr algn="ctr"/>
            <a:r>
              <a:rPr lang="en-US" sz="1200" dirty="0" err="1">
                <a:solidFill>
                  <a:sysClr val="windowText" lastClr="000000"/>
                </a:solidFill>
              </a:rPr>
              <a:t>Verifikasi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Ke-efektifan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9" name="Flowchart: Document 38"/>
          <p:cNvSpPr/>
          <p:nvPr/>
        </p:nvSpPr>
        <p:spPr>
          <a:xfrm>
            <a:off x="4351679" y="5357826"/>
            <a:ext cx="1643074" cy="1000132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ysClr val="windowText" lastClr="000000"/>
                </a:solidFill>
              </a:rPr>
              <a:t>Lead auditor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Me-review </a:t>
            </a:r>
            <a:r>
              <a:rPr lang="en-US" sz="1200" dirty="0" err="1">
                <a:solidFill>
                  <a:sysClr val="windowText" lastClr="000000"/>
                </a:solidFill>
              </a:rPr>
              <a:t>dan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mengkompilasi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seluruh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laporan</a:t>
            </a:r>
            <a:r>
              <a:rPr lang="en-US" sz="1200" dirty="0">
                <a:solidFill>
                  <a:sysClr val="windowText" lastClr="000000"/>
                </a:solidFill>
              </a:rPr>
              <a:t> audit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16200000" flipH="1">
            <a:off x="4994622" y="2081616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 flipH="1">
            <a:off x="4994622" y="3071809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H="1">
            <a:off x="5004561" y="4000503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 flipH="1">
            <a:off x="5024439" y="5214949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8" idx="3"/>
            <a:endCxn id="37" idx="3"/>
          </p:cNvCxnSpPr>
          <p:nvPr/>
        </p:nvCxnSpPr>
        <p:spPr>
          <a:xfrm flipH="1" flipV="1">
            <a:off x="5881694" y="3546096"/>
            <a:ext cx="194436" cy="1051692"/>
          </a:xfrm>
          <a:prstGeom prst="bentConnector3">
            <a:avLst>
              <a:gd name="adj1" fmla="val -11757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6" idx="3"/>
            <a:endCxn id="39" idx="3"/>
          </p:cNvCxnSpPr>
          <p:nvPr/>
        </p:nvCxnSpPr>
        <p:spPr>
          <a:xfrm flipH="1">
            <a:off x="5994753" y="2571744"/>
            <a:ext cx="29817" cy="3286148"/>
          </a:xfrm>
          <a:prstGeom prst="bentConnector3">
            <a:avLst>
              <a:gd name="adj1" fmla="val -166669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29"/>
          <p:cNvCxnSpPr>
            <a:stCxn id="39" idx="2"/>
            <a:endCxn id="56" idx="0"/>
          </p:cNvCxnSpPr>
          <p:nvPr/>
        </p:nvCxnSpPr>
        <p:spPr>
          <a:xfrm rot="5400000" flipH="1" flipV="1">
            <a:off x="4159304" y="2299771"/>
            <a:ext cx="5005978" cy="2978155"/>
          </a:xfrm>
          <a:prstGeom prst="bentConnector5">
            <a:avLst>
              <a:gd name="adj1" fmla="val -4567"/>
              <a:gd name="adj2" fmla="val 60099"/>
              <a:gd name="adj3" fmla="val 104567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401272" y="1285860"/>
            <a:ext cx="1500198" cy="785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u="sng" dirty="0">
                <a:solidFill>
                  <a:schemeClr val="tx1"/>
                </a:solidFill>
              </a:rPr>
              <a:t>Manajemen Mutu</a:t>
            </a:r>
            <a:endParaRPr lang="en-US" sz="1200" b="1" u="sng" dirty="0">
              <a:solidFill>
                <a:schemeClr val="tx1"/>
              </a:solidFill>
            </a:endParaRPr>
          </a:p>
          <a:p>
            <a:pPr algn="ctr"/>
            <a:r>
              <a:rPr lang="id-ID" sz="1200" dirty="0">
                <a:solidFill>
                  <a:schemeClr val="tx1"/>
                </a:solidFill>
              </a:rPr>
              <a:t>Melaporkan hasil audit pada saat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review</a:t>
            </a:r>
          </a:p>
        </p:txBody>
      </p:sp>
      <p:sp>
        <p:nvSpPr>
          <p:cNvPr id="61" name="Flowchart: Alternate Process 60"/>
          <p:cNvSpPr/>
          <p:nvPr/>
        </p:nvSpPr>
        <p:spPr>
          <a:xfrm>
            <a:off x="7583904" y="2357430"/>
            <a:ext cx="1214446" cy="357190"/>
          </a:xfrm>
          <a:prstGeom prst="flowChartAlternate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rot="16200000" flipH="1">
            <a:off x="8044215" y="2214553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79118" y="2914684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Ya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006164" y="2218929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Tidak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239138" y="5068382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Ya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881694" y="4637884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Tidak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5196771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68970" y="1700213"/>
            <a:ext cx="4465481" cy="4525962"/>
          </a:xfrm>
          <a:noFill/>
        </p:spPr>
        <p:txBody>
          <a:bodyPr/>
          <a:lstStyle/>
          <a:p>
            <a:pPr eaLnBrk="1" hangingPunct="1"/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Cakupan</a:t>
            </a:r>
            <a:r>
              <a:rPr lang="en-US" sz="2000" dirty="0"/>
              <a:t> audit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	(</a:t>
            </a:r>
            <a:r>
              <a:rPr lang="en-US" sz="2000" dirty="0" err="1"/>
              <a:t>bersama</a:t>
            </a:r>
            <a:r>
              <a:rPr lang="en-US" sz="2000" dirty="0"/>
              <a:t> Management Representative)</a:t>
            </a:r>
          </a:p>
          <a:p>
            <a:pPr eaLnBrk="1" hangingPunct="1"/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</a:t>
            </a:r>
          </a:p>
          <a:p>
            <a:pPr eaLnBrk="1" hangingPunct="1"/>
            <a:r>
              <a:rPr lang="en-US" sz="2000" dirty="0" err="1"/>
              <a:t>Menentukan</a:t>
            </a:r>
            <a:r>
              <a:rPr lang="en-US" sz="2000" dirty="0"/>
              <a:t> Team Audit</a:t>
            </a:r>
          </a:p>
          <a:p>
            <a:pPr eaLnBrk="1" hangingPunct="1"/>
            <a:r>
              <a:rPr lang="en-US" sz="2000" dirty="0" err="1"/>
              <a:t>Konfirmasi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distribusi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 </a:t>
            </a:r>
            <a:r>
              <a:rPr lang="en-US" sz="2000" dirty="0" err="1"/>
              <a:t>ke</a:t>
            </a:r>
            <a:r>
              <a:rPr lang="en-US" sz="2000" dirty="0"/>
              <a:t> auditee</a:t>
            </a:r>
          </a:p>
          <a:p>
            <a:pPr eaLnBrk="1" hangingPunct="1"/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kompilasi</a:t>
            </a:r>
            <a:r>
              <a:rPr lang="en-US" sz="2000" dirty="0"/>
              <a:t> </a:t>
            </a:r>
            <a:r>
              <a:rPr lang="en-US" sz="2000" dirty="0" err="1"/>
              <a:t>laporan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diserahkan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/ Wakil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endParaRPr lang="en-US" sz="2000" dirty="0"/>
          </a:p>
        </p:txBody>
      </p:sp>
      <p:pic>
        <p:nvPicPr>
          <p:cNvPr id="113668" name="Picture 15" descr="complete_leader_mainp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63" y="1000108"/>
            <a:ext cx="4517170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81562" y="1857364"/>
            <a:ext cx="45719" cy="35719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166918" y="142860"/>
            <a:ext cx="7739082" cy="1143000"/>
          </a:xfrm>
          <a:noFill/>
        </p:spPr>
        <p:txBody>
          <a:bodyPr/>
          <a:lstStyle/>
          <a:p>
            <a:pPr algn="ctr" eaLnBrk="1" hangingPunct="1"/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lead auditor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9156738"/>
      </p:ext>
    </p:extLst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68970" y="1782763"/>
            <a:ext cx="4465481" cy="4525962"/>
          </a:xfrm>
          <a:noFill/>
        </p:spPr>
        <p:txBody>
          <a:bodyPr/>
          <a:lstStyle/>
          <a:p>
            <a:pPr eaLnBrk="1" hangingPunct="1"/>
            <a:r>
              <a:rPr lang="en-US" sz="2100"/>
              <a:t>Melakukan opening dan closing meeting audit</a:t>
            </a:r>
          </a:p>
          <a:p>
            <a:pPr eaLnBrk="1" hangingPunct="1"/>
            <a:r>
              <a:rPr lang="en-US" sz="2100"/>
              <a:t>Memonitor progress status setiap CAR yang timbul.</a:t>
            </a:r>
          </a:p>
          <a:p>
            <a:pPr eaLnBrk="1" hangingPunct="1"/>
            <a:r>
              <a:rPr lang="en-US" sz="2100"/>
              <a:t>Menilai dan mengembangkan keefektifan sistem internal audit yang berlaku saat ini</a:t>
            </a:r>
          </a:p>
          <a:p>
            <a:pPr eaLnBrk="1" hangingPunct="1"/>
            <a:r>
              <a:rPr lang="en-US" sz="2100"/>
              <a:t>Memonitor dan mengevaluasi performa Auditor.</a:t>
            </a:r>
          </a:p>
        </p:txBody>
      </p:sp>
      <p:pic>
        <p:nvPicPr>
          <p:cNvPr id="114691" name="Picture 4" descr="complete_leader_mainp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0042"/>
            <a:ext cx="4738719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2" name="Rectangle 6"/>
          <p:cNvSpPr>
            <a:spLocks noGrp="1" noChangeArrowheads="1"/>
          </p:cNvSpPr>
          <p:nvPr>
            <p:ph type="title"/>
          </p:nvPr>
        </p:nvSpPr>
        <p:spPr>
          <a:xfrm>
            <a:off x="2238356" y="285728"/>
            <a:ext cx="7667644" cy="1143000"/>
          </a:xfrm>
          <a:noFill/>
        </p:spPr>
        <p:txBody>
          <a:bodyPr/>
          <a:lstStyle/>
          <a:p>
            <a:pPr algn="ctr" eaLnBrk="1" hangingPunct="1"/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lead auditor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4881562" y="1857364"/>
            <a:ext cx="45719" cy="35719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223611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6833" y="73532"/>
            <a:ext cx="4957232" cy="929823"/>
          </a:xfrm>
          <a:noFill/>
          <a:ln>
            <a:noFill/>
          </a:ln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Kriteria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01670" y="1268760"/>
            <a:ext cx="8284642" cy="4858924"/>
          </a:xfrm>
          <a:noFill/>
        </p:spPr>
        <p:txBody>
          <a:bodyPr/>
          <a:lstStyle/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Persyaratan</a:t>
            </a:r>
            <a:r>
              <a:rPr lang="en-US" sz="1800" b="1" dirty="0"/>
              <a:t> Quality System</a:t>
            </a:r>
          </a:p>
          <a:p>
            <a:pPr algn="just"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isi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semua</a:t>
            </a:r>
            <a:r>
              <a:rPr lang="en-US" sz="1600" u="sng" dirty="0"/>
              <a:t> </a:t>
            </a:r>
            <a:r>
              <a:rPr lang="en-US" sz="1600" u="sng" dirty="0" err="1"/>
              <a:t>elemen</a:t>
            </a:r>
            <a:r>
              <a:rPr lang="en-US" sz="1600" u="sng" dirty="0"/>
              <a:t> </a:t>
            </a:r>
            <a:r>
              <a:rPr lang="id-ID" sz="1600" u="sng" dirty="0"/>
              <a:t>AS 9120B:2016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persyaratan</a:t>
            </a:r>
            <a:r>
              <a:rPr lang="en-US" sz="1600" dirty="0"/>
              <a:t> </a:t>
            </a:r>
            <a:r>
              <a:rPr lang="id-ID" sz="1600" dirty="0"/>
              <a:t>AS 9120B:2016</a:t>
            </a:r>
            <a:r>
              <a:rPr lang="en-US" sz="1600" dirty="0"/>
              <a:t> </a:t>
            </a:r>
            <a:r>
              <a:rPr lang="en-US" sz="1600" dirty="0" err="1"/>
              <a:t>pasal</a:t>
            </a:r>
            <a:r>
              <a:rPr lang="en-US" sz="1600" dirty="0"/>
              <a:t> 4.</a:t>
            </a:r>
            <a:r>
              <a:rPr lang="id-ID" sz="1600" dirty="0"/>
              <a:t>1</a:t>
            </a:r>
            <a:r>
              <a:rPr lang="en-US" sz="1600" dirty="0"/>
              <a:t>.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id-ID" sz="1600" dirty="0"/>
              <a:t>organisasi harus mengidentifikasi isu-isu internal dan eksternal yang berdampak terhadap organisas</a:t>
            </a:r>
            <a:r>
              <a:rPr lang="en-US" sz="1600" dirty="0"/>
              <a:t>. </a:t>
            </a:r>
            <a:r>
              <a:rPr lang="en-US" sz="1600" dirty="0" err="1"/>
              <a:t>Aktualnya</a:t>
            </a:r>
            <a:r>
              <a:rPr lang="en-US" sz="1600" dirty="0"/>
              <a:t> : </a:t>
            </a:r>
            <a:r>
              <a:rPr lang="id-ID" sz="1600" dirty="0"/>
              <a:t>apakah sudah dilakukan identifikasi isu-isu internal dan eksternal atau tidak</a:t>
            </a:r>
            <a:endParaRPr lang="en-US" sz="1600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lainnya</a:t>
            </a:r>
            <a:endParaRPr lang="en-US" sz="1800" b="1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instruksi</a:t>
            </a:r>
            <a:r>
              <a:rPr lang="en-US" sz="1600" u="sng" dirty="0"/>
              <a:t> </a:t>
            </a:r>
            <a:r>
              <a:rPr lang="en-US" sz="1600" u="sng" dirty="0" err="1"/>
              <a:t>kerja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recordnya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Quality Manual </a:t>
            </a:r>
            <a:r>
              <a:rPr lang="en-US" sz="1600" u="sng" dirty="0" err="1"/>
              <a:t>dengan</a:t>
            </a:r>
            <a:r>
              <a:rPr lang="en-US" sz="1600" u="sng" dirty="0"/>
              <a:t> procedure </a:t>
            </a:r>
            <a:r>
              <a:rPr lang="en-US" sz="1600" u="sng" dirty="0" err="1"/>
              <a:t>dst</a:t>
            </a:r>
            <a:r>
              <a:rPr lang="en-US" sz="1600" dirty="0"/>
              <a:t>.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id-ID" sz="1600" dirty="0"/>
              <a:t>Pada prosedur pengadaan barang dan jasa disebutkan bahwa untuk mekanisme pelaksanaan seleksi dan evaluasi supplier diatur pada IK seleksi dan evaluasi supplier, kemudian cek apakah aktualnya ada IK terkait tersebut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id-ID" sz="1800" b="1" dirty="0"/>
              <a:t>Implementasi</a:t>
            </a:r>
            <a:endParaRPr lang="en-US" sz="1800" b="1" dirty="0"/>
          </a:p>
          <a:p>
            <a:pPr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pelaksanaan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tertulisnya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id-ID" sz="1600" dirty="0"/>
              <a:t>Audit supplier dilakukan sesuai dengan jadwal yang telah ditetapkan, aktualnya cek apakah sudah dilakukan audit sesuai dengan jadwal atau tidak</a:t>
            </a:r>
            <a:endParaRPr lang="en-US" sz="1600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id-ID" sz="1800" b="1" dirty="0"/>
              <a:t>Proses Kalibrasi/Uji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Spesifikasi</a:t>
            </a:r>
            <a:r>
              <a:rPr lang="en-US" sz="1800" b="1" dirty="0"/>
              <a:t> </a:t>
            </a:r>
            <a:r>
              <a:rPr lang="en-US" sz="1800" b="1" dirty="0" err="1"/>
              <a:t>tertentu</a:t>
            </a:r>
            <a:r>
              <a:rPr lang="en-US" sz="1800" b="1" dirty="0"/>
              <a:t> / customer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id-ID" sz="1600" u="sng" dirty="0"/>
              <a:t>proses terhadap</a:t>
            </a:r>
            <a:r>
              <a:rPr lang="en-US" sz="1600" u="sng" dirty="0"/>
              <a:t> </a:t>
            </a:r>
            <a:r>
              <a:rPr lang="en-US" sz="1600" u="sng" dirty="0" err="1"/>
              <a:t>spesifikasi</a:t>
            </a:r>
            <a:r>
              <a:rPr lang="id-ID" sz="1600" u="sng" dirty="0"/>
              <a:t>/standard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id-ID" sz="1600" dirty="0"/>
              <a:t>apakah terdapat ketentuan dari pelangan terkait dengan batas waktu penanganan komplain (maksimal 2 x 24 jam), aktualnya cek apakah dilakukan sesuai dengan ketentuan dari pelanggan atau tidak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496616" cy="6858000"/>
          </a:xfrm>
          <a:custGeom>
            <a:avLst/>
            <a:gdLst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1064568 w 1064568"/>
              <a:gd name="connsiteY2" fmla="*/ 6858000 h 6858000"/>
              <a:gd name="connsiteX3" fmla="*/ 0 w 1064568"/>
              <a:gd name="connsiteY3" fmla="*/ 6858000 h 6858000"/>
              <a:gd name="connsiteX4" fmla="*/ 0 w 1064568"/>
              <a:gd name="connsiteY4" fmla="*/ 0 h 6858000"/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0 w 1064568"/>
              <a:gd name="connsiteY2" fmla="*/ 6858000 h 6858000"/>
              <a:gd name="connsiteX3" fmla="*/ 0 w 106456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68" h="6858000">
                <a:moveTo>
                  <a:pt x="0" y="0"/>
                </a:moveTo>
                <a:lnTo>
                  <a:pt x="1064568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23392" y="16042"/>
            <a:ext cx="1368152" cy="63437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48944" y="1124744"/>
            <a:ext cx="5472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72502" y="6271699"/>
            <a:ext cx="671563" cy="365125"/>
          </a:xfrm>
        </p:spPr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31501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715016"/>
            <a:ext cx="9906000" cy="11429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23778" y="285728"/>
            <a:ext cx="6929486" cy="1143000"/>
          </a:xfrm>
          <a:noFill/>
        </p:spPr>
        <p:txBody>
          <a:bodyPr/>
          <a:lstStyle/>
          <a:p>
            <a:pPr algn="ctr" eaLnBrk="1" hangingPunct="1"/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Auditor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10124" y="1214422"/>
            <a:ext cx="4609990" cy="4824412"/>
          </a:xfrm>
          <a:noFill/>
        </p:spPr>
        <p:txBody>
          <a:bodyPr/>
          <a:lstStyle/>
          <a:p>
            <a:pPr eaLnBrk="1" hangingPunct="1"/>
            <a:endParaRPr lang="en-US" sz="2200" dirty="0"/>
          </a:p>
          <a:p>
            <a:pPr eaLnBrk="1" hangingPunct="1"/>
            <a:r>
              <a:rPr lang="en-US" sz="2200" dirty="0" err="1"/>
              <a:t>Mempersiapkan</a:t>
            </a:r>
            <a:r>
              <a:rPr lang="en-US" sz="2200" dirty="0"/>
              <a:t> check list </a:t>
            </a:r>
            <a:r>
              <a:rPr lang="en-US" sz="2200" dirty="0" err="1"/>
              <a:t>sebelum</a:t>
            </a:r>
            <a:r>
              <a:rPr lang="en-US" sz="2200" dirty="0"/>
              <a:t> audit </a:t>
            </a:r>
            <a:r>
              <a:rPr lang="en-US" sz="2200" dirty="0" err="1"/>
              <a:t>dijalankan</a:t>
            </a:r>
            <a:r>
              <a:rPr lang="en-US" sz="2200" dirty="0"/>
              <a:t> </a:t>
            </a:r>
          </a:p>
          <a:p>
            <a:pPr eaLnBrk="1" hangingPunct="1"/>
            <a:r>
              <a:rPr lang="en-US" sz="2200" dirty="0" err="1"/>
              <a:t>Memeriksa</a:t>
            </a:r>
            <a:r>
              <a:rPr lang="en-US" sz="2200" dirty="0"/>
              <a:t> </a:t>
            </a:r>
            <a:r>
              <a:rPr lang="en-US" sz="2200" dirty="0" err="1"/>
              <a:t>kesesuaian</a:t>
            </a:r>
            <a:r>
              <a:rPr lang="en-US" sz="2200" dirty="0"/>
              <a:t> </a:t>
            </a:r>
            <a:r>
              <a:rPr lang="en-US" sz="2200" dirty="0" err="1"/>
              <a:t>dokumentasi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persyaratan</a:t>
            </a:r>
            <a:r>
              <a:rPr lang="en-US" sz="2200" dirty="0"/>
              <a:t> </a:t>
            </a:r>
            <a:r>
              <a:rPr lang="id-ID" sz="2200" dirty="0"/>
              <a:t>AS 9120B</a:t>
            </a:r>
            <a:endParaRPr lang="en-US" sz="2200" dirty="0"/>
          </a:p>
          <a:p>
            <a:pPr eaLnBrk="1" hangingPunct="1"/>
            <a:r>
              <a:rPr lang="en-US" sz="2200" dirty="0" err="1"/>
              <a:t>Memeriksa</a:t>
            </a:r>
            <a:r>
              <a:rPr lang="en-US" sz="2200" dirty="0"/>
              <a:t> </a:t>
            </a:r>
            <a:r>
              <a:rPr lang="en-US" sz="2200" dirty="0" err="1"/>
              <a:t>pelaksanaan</a:t>
            </a:r>
            <a:r>
              <a:rPr lang="en-US" sz="2200" dirty="0"/>
              <a:t> </a:t>
            </a:r>
            <a:r>
              <a:rPr lang="en-US" sz="2200" dirty="0" err="1"/>
              <a:t>operasi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dokumentasi</a:t>
            </a:r>
            <a:endParaRPr lang="en-US" sz="2200" dirty="0"/>
          </a:p>
          <a:p>
            <a:pPr eaLnBrk="1" hangingPunct="1"/>
            <a:r>
              <a:rPr lang="en-US" sz="2200" dirty="0" err="1"/>
              <a:t>Mengumpulkan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mendokumentasikan</a:t>
            </a:r>
            <a:r>
              <a:rPr lang="en-US" sz="2200" dirty="0"/>
              <a:t> </a:t>
            </a:r>
            <a:r>
              <a:rPr lang="en-US" sz="2200" dirty="0" err="1"/>
              <a:t>bukti-bukti</a:t>
            </a:r>
            <a:r>
              <a:rPr lang="en-US" sz="2200" dirty="0"/>
              <a:t> </a:t>
            </a:r>
            <a:r>
              <a:rPr lang="en-US" sz="2200" dirty="0" err="1"/>
              <a:t>obyektif</a:t>
            </a:r>
            <a:endParaRPr lang="en-US" sz="2200" dirty="0"/>
          </a:p>
        </p:txBody>
      </p:sp>
      <p:sp>
        <p:nvSpPr>
          <p:cNvPr id="8" name="Rectangle 7"/>
          <p:cNvSpPr/>
          <p:nvPr/>
        </p:nvSpPr>
        <p:spPr>
          <a:xfrm>
            <a:off x="9024966" y="0"/>
            <a:ext cx="881034" cy="16430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60</a:t>
            </a:fld>
            <a:endParaRPr lang="id-ID"/>
          </a:p>
        </p:txBody>
      </p:sp>
      <p:pic>
        <p:nvPicPr>
          <p:cNvPr id="26628" name="Picture 4" descr="C:\Users\MGR\AppData\Roaming\PixelMetrics\CaptureWiz\Temp\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72816"/>
            <a:ext cx="3932287" cy="338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42573"/>
      </p:ext>
    </p:extLst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714884"/>
            <a:ext cx="9906000" cy="21431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2214554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Tanggung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jawab</a:t>
            </a:r>
            <a:r>
              <a:rPr lang="en-US" b="1" dirty="0">
                <a:solidFill>
                  <a:schemeClr val="bg1"/>
                </a:solidFill>
              </a:rPr>
              <a:t> Auditor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2357430"/>
            <a:ext cx="8319823" cy="2230438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2000" b="1" dirty="0"/>
          </a:p>
          <a:p>
            <a:pPr eaLnBrk="1" hangingPunct="1"/>
            <a:r>
              <a:rPr lang="en-US" sz="2000" b="1" dirty="0" err="1"/>
              <a:t>Meminta</a:t>
            </a:r>
            <a:r>
              <a:rPr lang="en-US" sz="2000" b="1" dirty="0"/>
              <a:t> </a:t>
            </a:r>
            <a:r>
              <a:rPr lang="en-US" sz="2000" b="1" dirty="0" err="1"/>
              <a:t>konfirmasi</a:t>
            </a:r>
            <a:r>
              <a:rPr lang="en-US" sz="2000" b="1" dirty="0"/>
              <a:t> </a:t>
            </a:r>
            <a:r>
              <a:rPr lang="en-US" sz="2000" b="1" dirty="0" err="1"/>
              <a:t>temuan</a:t>
            </a:r>
            <a:r>
              <a:rPr lang="en-US" sz="2000" b="1" dirty="0"/>
              <a:t> </a:t>
            </a:r>
            <a:r>
              <a:rPr lang="en-US" sz="2000" b="1" dirty="0" err="1"/>
              <a:t>kepada</a:t>
            </a:r>
            <a:r>
              <a:rPr lang="en-US" sz="2000" b="1" dirty="0"/>
              <a:t> </a:t>
            </a:r>
            <a:r>
              <a:rPr lang="en-US" sz="2000" b="1" dirty="0" err="1"/>
              <a:t>auditee</a:t>
            </a:r>
            <a:r>
              <a:rPr lang="en-US" sz="2000" b="1" dirty="0"/>
              <a:t> </a:t>
            </a:r>
            <a:r>
              <a:rPr lang="en-US" sz="2000" b="1" dirty="0" err="1"/>
              <a:t>atas</a:t>
            </a:r>
            <a:r>
              <a:rPr lang="en-US" sz="2000" b="1" dirty="0"/>
              <a:t> </a:t>
            </a:r>
            <a:r>
              <a:rPr lang="en-US" sz="2000" b="1" dirty="0" err="1"/>
              <a:t>temuan</a:t>
            </a:r>
            <a:r>
              <a:rPr lang="en-US" sz="2000" b="1" dirty="0"/>
              <a:t> yang </a:t>
            </a:r>
            <a:r>
              <a:rPr lang="en-US" sz="2000" b="1" dirty="0" err="1"/>
              <a:t>didapat</a:t>
            </a:r>
            <a:endParaRPr lang="en-US" sz="2000" b="1" dirty="0"/>
          </a:p>
          <a:p>
            <a:pPr eaLnBrk="1" hangingPunct="1"/>
            <a:r>
              <a:rPr lang="en-US" sz="2000" b="1" dirty="0" err="1"/>
              <a:t>Mencatat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melaporkan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jelas</a:t>
            </a:r>
            <a:r>
              <a:rPr lang="en-US" sz="2000" b="1" dirty="0"/>
              <a:t> </a:t>
            </a:r>
            <a:r>
              <a:rPr lang="en-US" sz="2000" b="1" dirty="0" err="1"/>
              <a:t>penemuan-penemuan</a:t>
            </a:r>
            <a:r>
              <a:rPr lang="en-US" sz="2000" b="1" dirty="0"/>
              <a:t> audit </a:t>
            </a:r>
            <a:r>
              <a:rPr lang="en-US" sz="2000" b="1" dirty="0" err="1"/>
              <a:t>kepada</a:t>
            </a:r>
            <a:r>
              <a:rPr lang="en-US" sz="2000" b="1" dirty="0"/>
              <a:t> </a:t>
            </a:r>
            <a:r>
              <a:rPr lang="en-US" sz="2000" b="1" dirty="0" err="1"/>
              <a:t>penanggung</a:t>
            </a:r>
            <a:r>
              <a:rPr lang="en-US" sz="2000" b="1" dirty="0"/>
              <a:t> </a:t>
            </a:r>
            <a:r>
              <a:rPr lang="en-US" sz="2000" b="1" dirty="0" err="1"/>
              <a:t>jawab</a:t>
            </a:r>
            <a:r>
              <a:rPr lang="en-US" sz="2000" b="1" dirty="0"/>
              <a:t> area yang </a:t>
            </a:r>
            <a:r>
              <a:rPr lang="en-US" sz="2000" b="1" dirty="0" err="1"/>
              <a:t>diaudit</a:t>
            </a:r>
            <a:r>
              <a:rPr lang="en-US" sz="2000" b="1" dirty="0"/>
              <a:t>.</a:t>
            </a:r>
          </a:p>
          <a:p>
            <a:pPr eaLnBrk="1" hangingPunct="1"/>
            <a:r>
              <a:rPr lang="en-US" sz="2000" b="1" dirty="0" err="1"/>
              <a:t>Verifikasi</a:t>
            </a:r>
            <a:r>
              <a:rPr lang="en-US" sz="2000" b="1" dirty="0"/>
              <a:t> </a:t>
            </a:r>
            <a:r>
              <a:rPr lang="en-US" sz="2000" b="1" dirty="0" err="1"/>
              <a:t>tindakan</a:t>
            </a:r>
            <a:r>
              <a:rPr lang="en-US" sz="2000" b="1" dirty="0"/>
              <a:t> </a:t>
            </a:r>
            <a:r>
              <a:rPr lang="en-US" sz="2000" b="1" dirty="0" err="1"/>
              <a:t>perbaikan</a:t>
            </a:r>
            <a:r>
              <a:rPr lang="en-US" sz="2000" b="1" dirty="0"/>
              <a:t> yang </a:t>
            </a:r>
            <a:r>
              <a:rPr lang="en-US" sz="2000" b="1" dirty="0" err="1"/>
              <a:t>telah</a:t>
            </a:r>
            <a:r>
              <a:rPr lang="en-US" sz="2000" b="1" dirty="0"/>
              <a:t> </a:t>
            </a:r>
            <a:r>
              <a:rPr lang="en-US" sz="2000" b="1" dirty="0" err="1"/>
              <a:t>dilakukan</a:t>
            </a:r>
            <a:r>
              <a:rPr lang="en-US" sz="2000" b="1" dirty="0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510607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488" y="285728"/>
            <a:ext cx="6524636" cy="855662"/>
          </a:xfrm>
          <a:noFill/>
        </p:spPr>
        <p:txBody>
          <a:bodyPr/>
          <a:lstStyle/>
          <a:p>
            <a:pPr algn="l" eaLnBrk="1" hangingPunct="1"/>
            <a:r>
              <a:rPr lang="en-US" b="1" dirty="0" err="1"/>
              <a:t>Tanggung</a:t>
            </a:r>
            <a:r>
              <a:rPr lang="en-US" b="1" dirty="0"/>
              <a:t> </a:t>
            </a:r>
            <a:r>
              <a:rPr lang="en-US" b="1" dirty="0" err="1"/>
              <a:t>jawab</a:t>
            </a:r>
            <a:r>
              <a:rPr lang="en-US" b="1" dirty="0"/>
              <a:t> </a:t>
            </a:r>
            <a:r>
              <a:rPr lang="en-US" b="1" dirty="0" err="1"/>
              <a:t>Auditee</a:t>
            </a:r>
            <a:endParaRPr lang="en-US" b="1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428736"/>
            <a:ext cx="6693256" cy="4565650"/>
          </a:xfrm>
          <a:noFill/>
        </p:spPr>
        <p:txBody>
          <a:bodyPr/>
          <a:lstStyle/>
          <a:p>
            <a:pPr eaLnBrk="1" hangingPunct="1"/>
            <a:r>
              <a:rPr lang="en-US" sz="2400" dirty="0" err="1"/>
              <a:t>Mempersiapkan</a:t>
            </a:r>
            <a:r>
              <a:rPr lang="en-US" sz="2400" dirty="0"/>
              <a:t> </a:t>
            </a:r>
            <a:r>
              <a:rPr lang="en-US" sz="2400" dirty="0" err="1"/>
              <a:t>segala</a:t>
            </a:r>
            <a:r>
              <a:rPr lang="en-US" sz="2400" dirty="0"/>
              <a:t> </a:t>
            </a:r>
            <a:r>
              <a:rPr lang="en-US" sz="2400" dirty="0" err="1"/>
              <a:t>keperluan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lancarnya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audit, </a:t>
            </a:r>
            <a:r>
              <a:rPr lang="en-US" sz="2400" dirty="0" err="1"/>
              <a:t>a.l</a:t>
            </a:r>
            <a:r>
              <a:rPr lang="en-US" sz="2400" dirty="0"/>
              <a:t>: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, </a:t>
            </a:r>
            <a:r>
              <a:rPr lang="en-US" sz="2400" dirty="0" err="1"/>
              <a:t>personel</a:t>
            </a:r>
            <a:r>
              <a:rPr lang="en-US" sz="2400" dirty="0"/>
              <a:t> </a:t>
            </a:r>
            <a:r>
              <a:rPr lang="en-US" sz="2400" dirty="0" err="1"/>
              <a:t>pelaksana</a:t>
            </a:r>
            <a:r>
              <a:rPr lang="en-US" sz="2400" dirty="0"/>
              <a:t>, record,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mungkin</a:t>
            </a:r>
            <a:r>
              <a:rPr lang="en-US" sz="2400" dirty="0"/>
              <a:t> area yang </a:t>
            </a:r>
            <a:r>
              <a:rPr lang="en-US" sz="2400" dirty="0" err="1"/>
              <a:t>nyaman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 err="1"/>
              <a:t>Menjelaskan</a:t>
            </a:r>
            <a:r>
              <a:rPr lang="en-US" sz="2400" dirty="0"/>
              <a:t> </a:t>
            </a:r>
            <a:r>
              <a:rPr lang="en-US" sz="2400" dirty="0" err="1"/>
              <a:t>hal-hal</a:t>
            </a:r>
            <a:r>
              <a:rPr lang="en-US" sz="2400" dirty="0"/>
              <a:t> yang </a:t>
            </a:r>
            <a:r>
              <a:rPr lang="en-US" sz="2400" dirty="0" err="1"/>
              <a:t>ditanya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auditor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sesungguhnya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berbelit-belit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 err="1"/>
              <a:t>Akui</a:t>
            </a:r>
            <a:r>
              <a:rPr lang="en-US" sz="2400" dirty="0"/>
              <a:t> </a:t>
            </a:r>
            <a:r>
              <a:rPr lang="en-US" sz="2400" dirty="0" err="1"/>
              <a:t>temuan</a:t>
            </a:r>
            <a:r>
              <a:rPr lang="en-US" sz="2400" dirty="0"/>
              <a:t>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memang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benar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tindakan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pencegahan</a:t>
            </a:r>
            <a:r>
              <a:rPr lang="en-US" sz="2400" dirty="0"/>
              <a:t>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ditemukan</a:t>
            </a:r>
            <a:r>
              <a:rPr lang="en-US" sz="2400" dirty="0"/>
              <a:t> nonconformity.</a:t>
            </a:r>
          </a:p>
          <a:p>
            <a:pPr eaLnBrk="1" hangingPunct="1"/>
            <a:r>
              <a:rPr lang="en-US" sz="2400" dirty="0" err="1"/>
              <a:t>Menghargai</a:t>
            </a:r>
            <a:r>
              <a:rPr lang="en-US" sz="2400" dirty="0"/>
              <a:t> auditor </a:t>
            </a:r>
            <a:r>
              <a:rPr lang="en-US" sz="2400" dirty="0" err="1"/>
              <a:t>sebagai</a:t>
            </a:r>
            <a:r>
              <a:rPr lang="en-US" sz="2400" dirty="0"/>
              <a:t> partner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membangun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sistem </a:t>
            </a:r>
            <a:r>
              <a:rPr lang="en-US" sz="2400" dirty="0" err="1"/>
              <a:t>kerja</a:t>
            </a:r>
            <a:r>
              <a:rPr lang="en-US" sz="2400" dirty="0"/>
              <a:t> yang </a:t>
            </a:r>
            <a:r>
              <a:rPr lang="en-US" sz="2400" dirty="0" err="1"/>
              <a:t>efektif</a:t>
            </a:r>
            <a:r>
              <a:rPr lang="en-US" sz="2400" dirty="0"/>
              <a:t>.</a:t>
            </a:r>
          </a:p>
        </p:txBody>
      </p:sp>
      <p:pic>
        <p:nvPicPr>
          <p:cNvPr id="117764" name="Picture 23" descr="smplewas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1214422"/>
            <a:ext cx="2928958" cy="4763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738158" cy="17144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02219186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-3" y="9191"/>
            <a:ext cx="6096009" cy="6848809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238620" y="1500174"/>
            <a:ext cx="5467356" cy="478634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berdiskusi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dengan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para</a:t>
            </a: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>
                <a:solidFill>
                  <a:schemeClr val="bg1"/>
                </a:solidFill>
              </a:rPr>
              <a:t>profesional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konsultan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berbagai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pihak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terkait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business-improvement@sentral-sistem.com  </a:t>
            </a:r>
            <a:endParaRPr lang="en-US" sz="800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KUNJUNGI WEBSITE  </a:t>
            </a:r>
            <a:r>
              <a:rPr lang="en-US" sz="1600" b="1" dirty="0">
                <a:solidFill>
                  <a:srgbClr val="FFFF00"/>
                </a:solidFill>
              </a:rPr>
              <a:t>http://www.sentral-sistem.com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	</a:t>
            </a:r>
            <a:r>
              <a:rPr lang="en-US" sz="1600" b="1" dirty="0" err="1">
                <a:solidFill>
                  <a:schemeClr val="bg1"/>
                </a:solidFill>
              </a:rPr>
              <a:t>informasi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lainnya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8620" y="433968"/>
            <a:ext cx="5429288" cy="92333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5751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3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Jenis-Jenis</a:t>
            </a: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 </a:t>
            </a:r>
            <a:r>
              <a:rPr lang="en-US" sz="3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berdasarkan</a:t>
            </a: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auditornya</a:t>
            </a:r>
            <a:endParaRPr lang="en-US" sz="3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928664" y="1153201"/>
            <a:ext cx="7310616" cy="5311782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</a:pPr>
            <a:r>
              <a:rPr lang="en-US" sz="2400" b="1" dirty="0"/>
              <a:t>Internal Audit (first party)</a:t>
            </a:r>
          </a:p>
          <a:p>
            <a:pPr eaLnBrk="1" hangingPunct="1">
              <a:lnSpc>
                <a:spcPct val="8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2000" b="1" dirty="0"/>
              <a:t>       </a:t>
            </a:r>
            <a:r>
              <a:rPr lang="en-US" sz="2000" dirty="0"/>
              <a:t>Audit yang </a:t>
            </a:r>
            <a:r>
              <a:rPr lang="en-US" sz="2000" dirty="0" err="1"/>
              <a:t>dilaksanakan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sendiri</a:t>
            </a:r>
            <a:r>
              <a:rPr lang="en-US" sz="2000" dirty="0"/>
              <a:t>. </a:t>
            </a:r>
            <a:r>
              <a:rPr lang="en-US" sz="2000" dirty="0" err="1"/>
              <a:t>Tujuannya</a:t>
            </a:r>
            <a:r>
              <a:rPr lang="en-US" sz="2000" dirty="0"/>
              <a:t> </a:t>
            </a:r>
            <a:r>
              <a:rPr lang="en-US" sz="2000" dirty="0" err="1"/>
              <a:t>a.l</a:t>
            </a:r>
            <a:r>
              <a:rPr lang="en-US" sz="2000" dirty="0"/>
              <a:t> : </a:t>
            </a:r>
            <a:r>
              <a:rPr lang="en-US" sz="2000" dirty="0" err="1"/>
              <a:t>Menjaga</a:t>
            </a:r>
            <a:r>
              <a:rPr lang="en-US" sz="2000" dirty="0"/>
              <a:t> </a:t>
            </a:r>
            <a:r>
              <a:rPr lang="en-US" sz="2000" dirty="0" err="1"/>
              <a:t>keefektifan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yang </a:t>
            </a:r>
            <a:r>
              <a:rPr lang="en-US" sz="2000" dirty="0" err="1"/>
              <a:t>ada</a:t>
            </a:r>
            <a:r>
              <a:rPr lang="en-US" sz="2000" dirty="0"/>
              <a:t>. </a:t>
            </a:r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</a:pPr>
            <a:r>
              <a:rPr lang="en-US" sz="2400" b="1" dirty="0"/>
              <a:t>External Audit (second party)</a:t>
            </a:r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2000" b="1" dirty="0"/>
              <a:t>       </a:t>
            </a:r>
            <a:r>
              <a:rPr lang="en-US" sz="2000" dirty="0"/>
              <a:t>Audit yang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id-ID" sz="2000" dirty="0"/>
              <a:t>subcont/supplier</a:t>
            </a:r>
            <a:r>
              <a:rPr lang="en-US" sz="2000" dirty="0"/>
              <a:t> </a:t>
            </a:r>
            <a:r>
              <a:rPr lang="en-US" sz="2000" dirty="0" err="1"/>
              <a:t>Tujuannya</a:t>
            </a:r>
            <a:r>
              <a:rPr lang="en-US" sz="2000" dirty="0"/>
              <a:t> </a:t>
            </a:r>
            <a:r>
              <a:rPr lang="en-US" sz="2000" dirty="0" err="1"/>
              <a:t>a.l</a:t>
            </a:r>
            <a:r>
              <a:rPr lang="en-US" sz="2000" dirty="0"/>
              <a:t> </a:t>
            </a: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</a:t>
            </a:r>
            <a:r>
              <a:rPr lang="id-ID" sz="2000" dirty="0"/>
              <a:t>subcont/supplier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kemampuan</a:t>
            </a:r>
            <a:r>
              <a:rPr lang="id-ID" sz="2000" dirty="0"/>
              <a:t>nya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mengirim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id-ID" sz="2000" dirty="0"/>
              <a:t>/jasa </a:t>
            </a:r>
            <a:r>
              <a:rPr lang="en-US" sz="2000" dirty="0"/>
              <a:t>yang </a:t>
            </a:r>
            <a:r>
              <a:rPr lang="en-US" sz="2000" dirty="0" err="1"/>
              <a:t>baik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konsisten</a:t>
            </a:r>
            <a:r>
              <a:rPr lang="en-US" sz="2000" dirty="0"/>
              <a:t>.</a:t>
            </a:r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</a:pPr>
            <a:r>
              <a:rPr lang="en-US" sz="2400" b="1" dirty="0"/>
              <a:t>Extrinsic Audit (third party)</a:t>
            </a:r>
            <a:r>
              <a:rPr lang="en-US" sz="2000" b="1" dirty="0"/>
              <a:t>                                                           </a:t>
            </a:r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2000" dirty="0"/>
              <a:t>	Audit yang </a:t>
            </a:r>
            <a:r>
              <a:rPr lang="en-US" sz="2000" dirty="0" err="1"/>
              <a:t>dilaksanakan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badan</a:t>
            </a:r>
            <a:r>
              <a:rPr lang="en-US" sz="2000" dirty="0"/>
              <a:t> yang independent (third party), </a:t>
            </a:r>
            <a:r>
              <a:rPr lang="en-US" sz="2000" dirty="0" err="1"/>
              <a:t>e.g</a:t>
            </a:r>
            <a:r>
              <a:rPr lang="en-US" sz="2000" dirty="0"/>
              <a:t> : </a:t>
            </a:r>
            <a:r>
              <a:rPr lang="id-ID" sz="2000" dirty="0"/>
              <a:t>BSI, SGS, TUV, dll</a:t>
            </a:r>
            <a:r>
              <a:rPr lang="en-US" sz="2000" dirty="0"/>
              <a:t>. </a:t>
            </a:r>
            <a:r>
              <a:rPr lang="en-US" sz="2000" dirty="0" err="1"/>
              <a:t>Tujuannya</a:t>
            </a:r>
            <a:r>
              <a:rPr lang="en-US" sz="2000" dirty="0"/>
              <a:t> </a:t>
            </a:r>
            <a:r>
              <a:rPr lang="en-US" sz="2000" dirty="0" err="1"/>
              <a:t>a.l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kesesuaian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yang </a:t>
            </a:r>
            <a:r>
              <a:rPr lang="en-US" sz="2000" dirty="0" err="1"/>
              <a:t>dipunyai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id-ID" sz="2000" dirty="0"/>
              <a:t>laboratorium</a:t>
            </a:r>
            <a:r>
              <a:rPr lang="en-US" sz="2000" dirty="0"/>
              <a:t>  </a:t>
            </a:r>
            <a:r>
              <a:rPr lang="en-US" sz="2000" dirty="0" err="1"/>
              <a:t>terhadap</a:t>
            </a:r>
            <a:r>
              <a:rPr lang="en-US" sz="2000" dirty="0"/>
              <a:t>  standard  </a:t>
            </a:r>
            <a:r>
              <a:rPr lang="en-US" sz="2000" dirty="0" err="1"/>
              <a:t>mutu</a:t>
            </a:r>
            <a:r>
              <a:rPr lang="en-US" sz="2000" dirty="0"/>
              <a:t> </a:t>
            </a:r>
            <a:r>
              <a:rPr lang="id-ID" sz="2000" dirty="0"/>
              <a:t>AS 9120B:2016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7578" y="6492875"/>
            <a:ext cx="2311400" cy="365125"/>
          </a:xfrm>
        </p:spPr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7</a:t>
            </a:fld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784648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ardrop 2"/>
          <p:cNvSpPr/>
          <p:nvPr/>
        </p:nvSpPr>
        <p:spPr>
          <a:xfrm rot="5400000">
            <a:off x="1644994" y="1148838"/>
            <a:ext cx="495330" cy="504056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ardrop 7"/>
          <p:cNvSpPr/>
          <p:nvPr/>
        </p:nvSpPr>
        <p:spPr>
          <a:xfrm rot="5400000">
            <a:off x="1644994" y="2559081"/>
            <a:ext cx="495330" cy="504056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ardrop 8"/>
          <p:cNvSpPr/>
          <p:nvPr/>
        </p:nvSpPr>
        <p:spPr>
          <a:xfrm rot="5400000">
            <a:off x="1644993" y="4297459"/>
            <a:ext cx="495330" cy="504056"/>
          </a:xfrm>
          <a:prstGeom prst="teardrop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652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8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2333321" y="553546"/>
            <a:ext cx="5109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Sistem</a:t>
            </a:r>
            <a:r>
              <a:rPr lang="en-US" sz="3200" b="1" dirty="0"/>
              <a:t> Audit yang </a:t>
            </a:r>
            <a:r>
              <a:rPr lang="en-US" sz="3200" b="1" dirty="0" err="1"/>
              <a:t>Efektif</a:t>
            </a: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1484784"/>
            <a:ext cx="5798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920" r="-1"/>
          <a:stretch/>
        </p:blipFill>
        <p:spPr>
          <a:xfrm>
            <a:off x="-87560" y="0"/>
            <a:ext cx="3744416" cy="6889077"/>
          </a:xfrm>
          <a:prstGeom prst="rect">
            <a:avLst/>
          </a:prstGeom>
        </p:spPr>
      </p:pic>
      <p:sp>
        <p:nvSpPr>
          <p:cNvPr id="368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432720" y="1836114"/>
            <a:ext cx="7306786" cy="467995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Monotype Sorts" charset="2"/>
              <a:buNone/>
            </a:pP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i="1" dirty="0"/>
              <a:t>critical elements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diperhatikan</a:t>
            </a:r>
            <a:r>
              <a:rPr lang="en-US" sz="2400" dirty="0"/>
              <a:t> </a:t>
            </a:r>
            <a:r>
              <a:rPr lang="en-US" sz="2400" dirty="0" err="1"/>
              <a:t>a.l</a:t>
            </a:r>
            <a:r>
              <a:rPr lang="en-US" sz="2400" dirty="0"/>
              <a:t>;</a:t>
            </a:r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Management level - </a:t>
            </a:r>
            <a:r>
              <a:rPr lang="en-US" sz="2000" i="1" dirty="0"/>
              <a:t>Total Management support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komitmen</a:t>
            </a:r>
            <a:endParaRPr lang="en-US" sz="2000" dirty="0"/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i="1" dirty="0"/>
              <a:t>Manpower</a:t>
            </a:r>
            <a:r>
              <a:rPr lang="en-US" sz="2000" dirty="0"/>
              <a:t>, </a:t>
            </a:r>
            <a:r>
              <a:rPr lang="en-US" sz="2000" dirty="0" err="1"/>
              <a:t>biaya</a:t>
            </a:r>
            <a:r>
              <a:rPr lang="en-US" sz="2000" dirty="0"/>
              <a:t>, </a:t>
            </a:r>
            <a:r>
              <a:rPr lang="en-US" sz="2000" dirty="0" err="1"/>
              <a:t>fasilitas</a:t>
            </a:r>
            <a:endParaRPr lang="en-US" sz="2000" dirty="0"/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i="1" dirty="0"/>
              <a:t>Authority</a:t>
            </a:r>
            <a:r>
              <a:rPr lang="en-US" sz="2000" dirty="0"/>
              <a:t>, </a:t>
            </a:r>
            <a:r>
              <a:rPr lang="en-US" sz="2000" i="1" dirty="0"/>
              <a:t>responsibility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i="1" dirty="0"/>
              <a:t>Organizational Independence</a:t>
            </a:r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fasilitas</a:t>
            </a:r>
            <a:r>
              <a:rPr lang="en-US" sz="2000" dirty="0"/>
              <a:t>, </a:t>
            </a:r>
            <a:r>
              <a:rPr lang="en-US" sz="2000" dirty="0" err="1"/>
              <a:t>dokumen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personnel</a:t>
            </a:r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pelaporan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id-ID" sz="2000" dirty="0"/>
              <a:t> audit</a:t>
            </a:r>
            <a:endParaRPr lang="en-US" sz="2000" dirty="0"/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Pemeriksaan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i="1" dirty="0"/>
              <a:t>Corrective </a:t>
            </a:r>
            <a:r>
              <a:rPr lang="id-ID" sz="2000" i="1" dirty="0"/>
              <a:t>Action</a:t>
            </a:r>
            <a:r>
              <a:rPr lang="en-US" sz="2000" dirty="0"/>
              <a:t>.    </a:t>
            </a:r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/>
              <a:t>Auditor yang </a:t>
            </a:r>
            <a:r>
              <a:rPr lang="en-US" sz="2000" dirty="0" err="1"/>
              <a:t>dipilih</a:t>
            </a:r>
            <a:r>
              <a:rPr lang="en-US" sz="2000" dirty="0"/>
              <a:t> </a:t>
            </a:r>
            <a:r>
              <a:rPr lang="en-US" sz="2000" dirty="0" err="1"/>
              <a:t>memahami</a:t>
            </a:r>
            <a:r>
              <a:rPr lang="en-US" sz="2000" dirty="0"/>
              <a:t> area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diaudit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32033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118828" y="290949"/>
            <a:ext cx="6227076" cy="1143000"/>
          </a:xfrm>
          <a:noFill/>
        </p:spPr>
        <p:txBody>
          <a:bodyPr/>
          <a:lstStyle/>
          <a:p>
            <a:pPr algn="l" eaLnBrk="1" hangingPunct="1"/>
            <a:r>
              <a:rPr lang="en-US" sz="4000" b="1" dirty="0" err="1"/>
              <a:t>Fungsi</a:t>
            </a:r>
            <a:r>
              <a:rPr lang="en-US" sz="4000" b="1" dirty="0"/>
              <a:t> Internal Quality Audit yang </a:t>
            </a:r>
            <a:r>
              <a:rPr lang="en-US" sz="4000" b="1" dirty="0" err="1"/>
              <a:t>baik</a:t>
            </a:r>
            <a:r>
              <a:rPr lang="en-US" sz="4000" b="1" dirty="0"/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8828" y="1844824"/>
            <a:ext cx="5695347" cy="5143512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900" b="1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2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err="1"/>
              <a:t>Bukan</a:t>
            </a:r>
            <a:r>
              <a:rPr lang="en-US" sz="2800" b="1" dirty="0"/>
              <a:t> </a:t>
            </a:r>
            <a:r>
              <a:rPr lang="en-US" sz="2800" b="1" dirty="0" err="1"/>
              <a:t>sekedar</a:t>
            </a:r>
            <a:r>
              <a:rPr lang="en-US" sz="2800" b="1" dirty="0"/>
              <a:t>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err="1"/>
              <a:t>Memastikan</a:t>
            </a:r>
            <a:r>
              <a:rPr lang="en-US" sz="2800" b="1" dirty="0"/>
              <a:t> sistem </a:t>
            </a:r>
            <a:r>
              <a:rPr lang="en-US" sz="2800" b="1" dirty="0" err="1"/>
              <a:t>dijalankan</a:t>
            </a:r>
            <a:r>
              <a:rPr lang="en-US" sz="2800" b="1" dirty="0"/>
              <a:t> </a:t>
            </a:r>
            <a:r>
              <a:rPr lang="en-US" sz="2800" b="1" dirty="0" err="1"/>
              <a:t>sesuai</a:t>
            </a:r>
            <a:r>
              <a:rPr lang="en-US" sz="2800" b="1" dirty="0"/>
              <a:t> </a:t>
            </a:r>
            <a:r>
              <a:rPr lang="en-US" sz="2800" b="1" dirty="0" err="1"/>
              <a:t>aturan</a:t>
            </a:r>
            <a:r>
              <a:rPr lang="en-US" sz="2800" b="1" dirty="0"/>
              <a:t> (</a:t>
            </a:r>
            <a:r>
              <a:rPr lang="en-US" sz="2800" b="1" dirty="0" err="1"/>
              <a:t>prosedur</a:t>
            </a:r>
            <a:r>
              <a:rPr lang="en-US" sz="2800" b="1" dirty="0"/>
              <a:t>/</a:t>
            </a:r>
            <a:r>
              <a:rPr lang="en-US" sz="2800" b="1" dirty="0" err="1"/>
              <a:t>persyaratan</a:t>
            </a:r>
            <a:r>
              <a:rPr lang="en-US" sz="2800" b="1" dirty="0"/>
              <a:t> </a:t>
            </a:r>
            <a:r>
              <a:rPr lang="id-ID" sz="2800" b="1" dirty="0"/>
              <a:t>AS 9120B:2016</a:t>
            </a:r>
            <a:r>
              <a:rPr lang="en-US" sz="2800" b="1" dirty="0"/>
              <a:t>)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8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err="1"/>
              <a:t>Tetapi</a:t>
            </a:r>
            <a:r>
              <a:rPr lang="en-US" sz="2800" b="1" dirty="0"/>
              <a:t> </a:t>
            </a:r>
            <a:r>
              <a:rPr lang="en-US" sz="2800" b="1" dirty="0" err="1"/>
              <a:t>dapat</a:t>
            </a:r>
            <a:endParaRPr lang="en-US" sz="28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u="sng" dirty="0" err="1"/>
              <a:t>Membantu</a:t>
            </a:r>
            <a:r>
              <a:rPr lang="en-US" sz="2800" b="1" u="sng" dirty="0"/>
              <a:t> </a:t>
            </a:r>
            <a:r>
              <a:rPr lang="en-US" sz="2800" b="1" u="sng" dirty="0" err="1"/>
              <a:t>melihat</a:t>
            </a:r>
            <a:r>
              <a:rPr lang="en-US" sz="2800" b="1" u="sng" dirty="0"/>
              <a:t> </a:t>
            </a:r>
            <a:r>
              <a:rPr lang="en-US" sz="2800" b="1" u="sng" dirty="0" err="1"/>
              <a:t>kelemahan</a:t>
            </a:r>
            <a:r>
              <a:rPr lang="en-US" sz="2800" b="1" u="sng" dirty="0"/>
              <a:t> </a:t>
            </a:r>
            <a:r>
              <a:rPr lang="en-US" sz="2800" b="1" u="sng" dirty="0" err="1"/>
              <a:t>dari</a:t>
            </a:r>
            <a:r>
              <a:rPr lang="en-US" sz="2800" b="1" u="sng" dirty="0"/>
              <a:t> sistem </a:t>
            </a:r>
            <a:r>
              <a:rPr lang="en-US" sz="2800" b="1" u="sng" dirty="0" err="1"/>
              <a:t>manajemen</a:t>
            </a:r>
            <a:r>
              <a:rPr lang="en-US" sz="2800" b="1" u="sng" dirty="0"/>
              <a:t> </a:t>
            </a:r>
            <a:r>
              <a:rPr lang="en-US" sz="2800" b="1" u="sng" dirty="0" err="1"/>
              <a:t>mutu</a:t>
            </a:r>
            <a:r>
              <a:rPr lang="id-ID" sz="2800" b="1" u="sng" dirty="0"/>
              <a:t> Laboratorium</a:t>
            </a:r>
            <a:r>
              <a:rPr lang="en-US" sz="2800" b="1" u="sng" dirty="0"/>
              <a:t>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912359" y="1700808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thehindubusinessline.com/multimedia/dynamic/00948/bl12Acc-New-Snip_JP_948726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24721" cy="68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36079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14065</TotalTime>
  <Words>3385</Words>
  <Application>Microsoft Office PowerPoint</Application>
  <PresentationFormat>A4 Paper (210x297 mm)</PresentationFormat>
  <Paragraphs>598</Paragraphs>
  <Slides>63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9" baseType="lpstr">
      <vt:lpstr>Arial</vt:lpstr>
      <vt:lpstr>Berlin Sans FB</vt:lpstr>
      <vt:lpstr>Bookman Old Style</vt:lpstr>
      <vt:lpstr>Calibri</vt:lpstr>
      <vt:lpstr>Century Gothic</vt:lpstr>
      <vt:lpstr>Comic Sans MS</vt:lpstr>
      <vt:lpstr>Impact</vt:lpstr>
      <vt:lpstr>Monotype Sorts</vt:lpstr>
      <vt:lpstr>Tahoma</vt:lpstr>
      <vt:lpstr>Times New Roman</vt:lpstr>
      <vt:lpstr>Verdana</vt:lpstr>
      <vt:lpstr>Wingdings</vt:lpstr>
      <vt:lpstr>Wingdings 2</vt:lpstr>
      <vt:lpstr>Office Theme</vt:lpstr>
      <vt:lpstr>Clip</vt:lpstr>
      <vt:lpstr>Document</vt:lpstr>
      <vt:lpstr>AUDIT</vt:lpstr>
      <vt:lpstr>Penjelasan Training</vt:lpstr>
      <vt:lpstr>Tujuan Quality Audit</vt:lpstr>
      <vt:lpstr>PowerPoint Presentation</vt:lpstr>
      <vt:lpstr>PowerPoint Presentation</vt:lpstr>
      <vt:lpstr>Kriteria Audit</vt:lpstr>
      <vt:lpstr>Jenis-Jenis Audit berdasarkan auditornya</vt:lpstr>
      <vt:lpstr>PowerPoint Presentation</vt:lpstr>
      <vt:lpstr>Fungsi Internal Quality Audit yang baik ! </vt:lpstr>
      <vt:lpstr>KUALIFIKASI AUDITOR</vt:lpstr>
      <vt:lpstr>KUALIFIKASI AUDITOR</vt:lpstr>
      <vt:lpstr>KUALIFIKASI AUDITOR</vt:lpstr>
      <vt:lpstr>Personel Attribute Seorang Auditor</vt:lpstr>
      <vt:lpstr>PowerPoint Presentation</vt:lpstr>
      <vt:lpstr>Fase-Fase</vt:lpstr>
      <vt:lpstr>Fase I : Perencanaan Audit</vt:lpstr>
      <vt:lpstr>Rencana Audit</vt:lpstr>
      <vt:lpstr> Pemilihan Audit Team</vt:lpstr>
      <vt:lpstr>PowerPoint Presentation</vt:lpstr>
      <vt:lpstr> Hubungi organisasi yang akan diaudit </vt:lpstr>
      <vt:lpstr> Pengarahan Untuk Audit Team</vt:lpstr>
      <vt:lpstr>Pembuatan Checklist Audit</vt:lpstr>
      <vt:lpstr>Dasar dalam pembuatan check list audit </vt:lpstr>
      <vt:lpstr>PowerPoint Presentation</vt:lpstr>
      <vt:lpstr>Diskusi kelompok</vt:lpstr>
      <vt:lpstr>Contoh Cek List</vt:lpstr>
      <vt:lpstr>PowerPoint Presentation</vt:lpstr>
      <vt:lpstr> Opening meeting</vt:lpstr>
      <vt:lpstr> Pelaksanaan Audit</vt:lpstr>
      <vt:lpstr>Siklus Pelaksanaan Audit</vt:lpstr>
      <vt:lpstr> Pelaksanaan Audit</vt:lpstr>
      <vt:lpstr>Teknik-teknik Sampling</vt:lpstr>
      <vt:lpstr>Jika suatu masalah terdeteksi melalui vertical slice, horizontal slice sampling harus digunakan untuk menentukan kedalaman dan keseriusan dari masalah tsb !!</vt:lpstr>
      <vt:lpstr>PowerPoint Presentation</vt:lpstr>
      <vt:lpstr>PowerPoint Presentation</vt:lpstr>
      <vt:lpstr>PowerPoint Presentation</vt:lpstr>
      <vt:lpstr>PowerPoint Presentation</vt:lpstr>
      <vt:lpstr>Teknik-teknik Komunikasi  Saat Wawancara</vt:lpstr>
      <vt:lpstr>Teknik-teknik Komunikasi  Saat Wawancara</vt:lpstr>
      <vt:lpstr>Teknik-teknik Komunikasi  Saat Wawancara</vt:lpstr>
      <vt:lpstr>Jenis-jenis pertanyaan</vt:lpstr>
      <vt:lpstr>PowerPoint Presentation</vt:lpstr>
      <vt:lpstr>PowerPoint Presentation</vt:lpstr>
      <vt:lpstr>Hal-hal yang seharusnya dihindari  selama pelaksanaan audit</vt:lpstr>
      <vt:lpstr>PowerPoint Presentation</vt:lpstr>
      <vt:lpstr>PowerPoint Presentation</vt:lpstr>
      <vt:lpstr>PowerPoint Presentation</vt:lpstr>
      <vt:lpstr>PowerPoint Presentation</vt:lpstr>
      <vt:lpstr> Membuat Laporan Audit</vt:lpstr>
      <vt:lpstr>Penulisan Temuan </vt:lpstr>
      <vt:lpstr>Workshop : Penulisan Temuan Audit</vt:lpstr>
      <vt:lpstr>PowerPoint Presentation</vt:lpstr>
      <vt:lpstr>PowerPoint Presentation</vt:lpstr>
      <vt:lpstr>PowerPoint Presentation</vt:lpstr>
      <vt:lpstr>Tindakan Perbaikan Temuan Audit</vt:lpstr>
      <vt:lpstr>Verifikasi Temuan Audit</vt:lpstr>
      <vt:lpstr>PowerPoint Presentation</vt:lpstr>
      <vt:lpstr>Tanggung jawab lead auditor</vt:lpstr>
      <vt:lpstr>Tanggung jawab lead auditor</vt:lpstr>
      <vt:lpstr>Tanggung jawab Auditor</vt:lpstr>
      <vt:lpstr>Tanggung jawab Auditor</vt:lpstr>
      <vt:lpstr>Tanggung jawab Auditee</vt:lpstr>
      <vt:lpstr>PowerPoint Presentation</vt:lpstr>
    </vt:vector>
  </TitlesOfParts>
  <Company>Sentral Sistem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ADMINISTRASI</dc:creator>
  <cp:lastModifiedBy>nasrullah darsah</cp:lastModifiedBy>
  <cp:revision>880</cp:revision>
  <cp:lastPrinted>2016-06-30T03:01:36Z</cp:lastPrinted>
  <dcterms:created xsi:type="dcterms:W3CDTF">2007-02-09T04:27:51Z</dcterms:created>
  <dcterms:modified xsi:type="dcterms:W3CDTF">2019-08-21T02:44:39Z</dcterms:modified>
</cp:coreProperties>
</file>